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33" r:id="rId51"/>
    <p:sldId id="334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CC9E1B-BB6B-7507-31FB-FCAC85FE0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F18719-64B5-FC28-B7F8-C9E9391514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B08636-D99C-647C-D982-A62C57AE25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73F5C-6EDC-27C3-8CA1-253500B1B7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411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BB7A46-B3AE-634B-647F-C997964DB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34EC7C-2D2B-ABC2-8168-8FA40715B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DC6EFA-32B6-9829-5A83-75CD9A557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5AE799-6AC6-D509-B82E-36EEB1B1F5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14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Cintig/AppliedDataScienceCapstoneCourse/blob/2e7e025abf759b131010fce85b949ebc85f46af4/Lab%202%20-%20Data%20Wrangling.ipynb" TargetMode="Externa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Cintig/AppliedDataScienceCapstoneCourse/blob/2e7e025abf759b131010fce85b949ebc85f46af4/Lab%204%20-%20EDA%20with%20Visualization%20Lab%20-%20Exploring%20and%20Preparing%20Data.ipynb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intig/AppliedDataScienceCapstoneCourse/blob/595bf5f093df773fd4d7e9f187564aada401630a/Lab%203%20-%20Complete%20the%20EDA%20with%20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intig/AppliedDataScienceCapstoneCourse/blob/2e7e025abf759b131010fce85b949ebc85f46af4/Lab%205%20-%20Interactive%20Visual%20Analytics%20with%20Folium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intig/AppliedDataScienceCapstoneCourse/blob/2e7e025abf759b131010fce85b949ebc85f46af4/Lab%206%20-%20Build%20an%20Interactive%20Dashboard%20with%20Plotly%20Dash/spacex-dash-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intig/AppliedDataScienceCapstoneCourse/blob/7b2c3cfb848d0925196e2a0f1ec22b1599d15ad5/Lab%207%20-%20Complete%20the%20Machine%20Learning%20Prediction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github.com/Cintig/AppliedDataScienceCapstoneCourse/blob/2e7e025abf759b131010fce85b949ebc85f46af4/Lab%201%20-%20Collecting%20the%20data%20-%20Completed%20exercise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intig/AppliedDataScienceCapstoneCourse/blob/2e7e025abf759b131010fce85b949ebc85f46af4/Lab%201.2%20-%20Web%20Scraping.ipynb" TargetMode="External"/><Relationship Id="rId7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07266" y="5562055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Cintia M.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26-Jun-2025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940" y="4736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24485B3-7E17-AC28-9BF5-AF19A3A1A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60" y="1596763"/>
            <a:ext cx="6959600" cy="295998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FB5FE53-5176-3269-90E8-A33352300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3280" y="1452879"/>
            <a:ext cx="4597721" cy="3278005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FB6F011F-32BD-C154-42C4-AC5F319C0DD8}"/>
              </a:ext>
            </a:extLst>
          </p:cNvPr>
          <p:cNvSpPr txBox="1"/>
          <p:nvPr/>
        </p:nvSpPr>
        <p:spPr>
          <a:xfrm>
            <a:off x="314961" y="5465164"/>
            <a:ext cx="104648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5"/>
              </a:rPr>
              <a:t>GitHub URL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en-US" sz="1600" dirty="0">
                <a:solidFill>
                  <a:srgbClr val="1C7DDB"/>
                </a:solidFill>
                <a:latin typeface="Abadi" panose="020B0604020104020204" pitchFamily="34" charset="0"/>
              </a:rPr>
              <a:t>https://github.com/Cintig/AppliedDataScienceCapstoneCourse/blob/2e7e025abf759b131010fce85b949ebc85f46af4/Lab%202%20-%20Data%20Wrangling.ipynb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361440"/>
            <a:ext cx="11308080" cy="4815523"/>
          </a:xfrm>
          <a:prstGeom prst="rect">
            <a:avLst/>
          </a:prstGeom>
        </p:spPr>
        <p:txBody>
          <a:bodyPr lIns="36000" tIns="36000" rIns="0" bIns="36000" numCol="3" anchor="t" anchorCtr="0"/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200" b="1" dirty="0"/>
              <a:t>         SCATTER CHARTS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100" dirty="0"/>
              <a:t>Scatter charts were produced to visualize the relationships between:</a:t>
            </a:r>
          </a:p>
          <a:p>
            <a:pPr marL="180000"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Flight Number and Launch site</a:t>
            </a:r>
          </a:p>
          <a:p>
            <a:pPr marL="180000"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Payload and Launch Site</a:t>
            </a:r>
          </a:p>
          <a:p>
            <a:pPr marL="180000"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Orbit Type an Flight Number</a:t>
            </a:r>
          </a:p>
          <a:p>
            <a:pPr marL="180000"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Payload and Orbit Type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/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200" b="1" dirty="0"/>
              <a:t>            BAR CHARTS</a:t>
            </a:r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100" dirty="0"/>
              <a:t>A bar chart was produced to visualize the relationship between: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000" dirty="0"/>
              <a:t>Success Rate and Orbit Type</a:t>
            </a:r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200" dirty="0"/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200" dirty="0"/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200" dirty="0"/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200" dirty="0"/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200" dirty="0"/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200" dirty="0"/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200" dirty="0"/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200" b="1" dirty="0"/>
              <a:t>             LINE CHARTS</a:t>
            </a:r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100" dirty="0"/>
              <a:t>Line charts were produced to visualize the relationships between: 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000" dirty="0"/>
              <a:t>Success Rate and Year (launch success yearly trend)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F1393FE-5F56-4080-941A-AB4F02E7A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381" y="4035992"/>
            <a:ext cx="2286198" cy="156985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B950F28B-122B-2B2F-9E45-B8EE70138B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3724" y="3418718"/>
            <a:ext cx="2209992" cy="2187130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25EE0F84-783F-F86D-69E6-7C686BFD6E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7317" y="3680270"/>
            <a:ext cx="1831408" cy="1831408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2DEFA155-FBAE-780C-62DF-9E97E7DFFC1C}"/>
              </a:ext>
            </a:extLst>
          </p:cNvPr>
          <p:cNvSpPr txBox="1"/>
          <p:nvPr/>
        </p:nvSpPr>
        <p:spPr>
          <a:xfrm>
            <a:off x="304801" y="5760086"/>
            <a:ext cx="10464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6"/>
              </a:rPr>
              <a:t>GitHub URL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en-US" sz="1500" dirty="0">
                <a:solidFill>
                  <a:srgbClr val="1C7DDB"/>
                </a:solidFill>
                <a:latin typeface="Abadi" panose="020B0604020104020204" pitchFamily="34" charset="0"/>
              </a:rPr>
              <a:t>https://github.com/Cintig/AppliedDataScienceCapstoneCourse/blob/2e7e025abf759b131010fce85b949ebc85f46af4/Lab%204%20-%20EDA%20with%20Visualization%20Lab%20-%20Exploring%20and%20Preparing%20Data.ipynb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70000"/>
            <a:ext cx="10687961" cy="4541519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solidFill>
                  <a:srgbClr val="0B49CB"/>
                </a:solidFill>
              </a:rPr>
              <a:t>To gather some information about the dataset, the following SQL queries were performed: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dirty="0"/>
              <a:t>Display the names of the unique launch sites in the space mission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</a:pPr>
            <a:r>
              <a:rPr lang="en-US" sz="1900" dirty="0"/>
              <a:t>Display 5 records where launch sites begin with the string 'CCA'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dirty="0"/>
              <a:t>Display the total payload mass carried by boosters launched by NASA (CRS)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dirty="0"/>
              <a:t>Display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dirty="0"/>
              <a:t>List the date when the first successful landing outcome on a ground pad was achieved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dirty="0"/>
              <a:t>List the names of the boosters which had success on a drone ship and a payload mass between 4000 and 6000 kg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dirty="0"/>
              <a:t>List the total number of successful and failed mission outcomes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dirty="0"/>
              <a:t>List the names of the booster versions which have carried the maximum payload mass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dirty="0"/>
              <a:t>List the failed landing outcomes on drone ships, their booster versions, and launch site names for 2015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dirty="0"/>
              <a:t>Rank the count of landing outcomes, such as Failure (drone ship) or Success (ground pad), in descending order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b="1" dirty="0">
              <a:solidFill>
                <a:srgbClr val="0B49CB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0906561-4C34-DADF-DAAC-1DCC2C1DC608}"/>
              </a:ext>
            </a:extLst>
          </p:cNvPr>
          <p:cNvSpPr txBox="1"/>
          <p:nvPr/>
        </p:nvSpPr>
        <p:spPr>
          <a:xfrm>
            <a:off x="568961" y="5934629"/>
            <a:ext cx="104648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en-US" sz="1300" dirty="0">
                <a:solidFill>
                  <a:srgbClr val="1C7DDB"/>
                </a:solidFill>
                <a:latin typeface="Abadi" panose="020B0604020104020204" pitchFamily="34" charset="0"/>
              </a:rPr>
              <a:t>https://github.com/Cintig/AppliedDataScienceCapstoneCourse/blob/595bf5f093df773fd4d7e9f187564aada401630a/Lab%203%20-%20Complete%20the%20EDA%20with%20SQL.ipynb</a:t>
            </a: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2280" y="1376420"/>
            <a:ext cx="11160760" cy="4465579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0B49CB"/>
                </a:solidFill>
              </a:rPr>
              <a:t>The following steps were taken to visualize the launch data on an interactive map: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000" b="1" dirty="0"/>
              <a:t>Mark all launch sites on a map</a:t>
            </a:r>
            <a:endParaRPr lang="es-ES" sz="2000" dirty="0"/>
          </a:p>
          <a:p>
            <a:pPr marL="914400" lvl="3" algn="just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Initialise</a:t>
            </a:r>
            <a:r>
              <a:rPr lang="en-US" dirty="0"/>
              <a:t> the map using a </a:t>
            </a:r>
            <a:r>
              <a:rPr lang="en-US" i="1" dirty="0">
                <a:solidFill>
                  <a:srgbClr val="0B49CB"/>
                </a:solidFill>
              </a:rPr>
              <a:t>Folium Map </a:t>
            </a:r>
            <a:r>
              <a:rPr lang="en-US" dirty="0"/>
              <a:t>object</a:t>
            </a:r>
            <a:endParaRPr lang="es-ES" dirty="0"/>
          </a:p>
          <a:p>
            <a:pPr marL="914400" lvl="3" algn="just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Add a </a:t>
            </a:r>
            <a:r>
              <a:rPr lang="en-US" i="1" dirty="0" err="1">
                <a:solidFill>
                  <a:srgbClr val="0B49CB"/>
                </a:solidFill>
              </a:rPr>
              <a:t>folium.Circle</a:t>
            </a:r>
            <a:r>
              <a:rPr lang="en-US" i="1" dirty="0">
                <a:solidFill>
                  <a:srgbClr val="0B49CB"/>
                </a:solidFill>
              </a:rPr>
              <a:t> </a:t>
            </a:r>
            <a:r>
              <a:rPr lang="en-US" dirty="0"/>
              <a:t>and </a:t>
            </a:r>
            <a:r>
              <a:rPr lang="en-US" i="1" dirty="0" err="1">
                <a:solidFill>
                  <a:srgbClr val="0B49CB"/>
                </a:solidFill>
              </a:rPr>
              <a:t>folium.Marker</a:t>
            </a:r>
            <a:r>
              <a:rPr lang="en-US" i="1" dirty="0">
                <a:solidFill>
                  <a:srgbClr val="0B49CB"/>
                </a:solidFill>
              </a:rPr>
              <a:t> </a:t>
            </a:r>
            <a:r>
              <a:rPr lang="en-US" dirty="0"/>
              <a:t>for each launch site on the launch map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000" b="1" dirty="0"/>
              <a:t>Mark the success/failed launches for each site on a map</a:t>
            </a:r>
            <a:endParaRPr lang="es-ES" sz="2000" dirty="0"/>
          </a:p>
          <a:p>
            <a:pPr marL="914400" lvl="3" algn="just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As many launches have the same coordinates, it makes sense to cluster them together.</a:t>
            </a:r>
            <a:endParaRPr lang="es-ES" dirty="0"/>
          </a:p>
          <a:p>
            <a:pPr marL="914400" lvl="3" algn="just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Before clustering them, assign a marker </a:t>
            </a:r>
            <a:r>
              <a:rPr lang="en-US" dirty="0" err="1"/>
              <a:t>colour</a:t>
            </a:r>
            <a:r>
              <a:rPr lang="en-US" dirty="0"/>
              <a:t> of successful (class = 1) as green, and failed (class = 0) as red.</a:t>
            </a:r>
            <a:endParaRPr lang="es-ES" dirty="0"/>
          </a:p>
          <a:p>
            <a:pPr marL="914400" lvl="3" algn="just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To put the launches into clusters, for each launch, add a </a:t>
            </a:r>
            <a:r>
              <a:rPr lang="en-US" i="1" dirty="0" err="1">
                <a:solidFill>
                  <a:srgbClr val="0B49CB"/>
                </a:solidFill>
              </a:rPr>
              <a:t>folium.Marker</a:t>
            </a:r>
            <a:r>
              <a:rPr lang="en-US" i="1" dirty="0">
                <a:solidFill>
                  <a:srgbClr val="0B49CB"/>
                </a:solidFill>
              </a:rPr>
              <a:t> </a:t>
            </a:r>
            <a:r>
              <a:rPr lang="en-US" dirty="0"/>
              <a:t>to the </a:t>
            </a:r>
            <a:r>
              <a:rPr lang="en-US" i="1" dirty="0" err="1">
                <a:solidFill>
                  <a:srgbClr val="0B49CB"/>
                </a:solidFill>
              </a:rPr>
              <a:t>MarkerCluster</a:t>
            </a:r>
            <a:r>
              <a:rPr lang="en-US" i="1" dirty="0">
                <a:solidFill>
                  <a:srgbClr val="0B49CB"/>
                </a:solidFill>
              </a:rPr>
              <a:t>() </a:t>
            </a:r>
            <a:r>
              <a:rPr lang="en-US" dirty="0"/>
              <a:t>object.</a:t>
            </a:r>
            <a:endParaRPr lang="es-ES" dirty="0"/>
          </a:p>
          <a:p>
            <a:pPr marL="914400" lvl="3" algn="just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Create an icon as a text label, assigning the </a:t>
            </a:r>
            <a:r>
              <a:rPr lang="en-US" i="1" dirty="0" err="1">
                <a:solidFill>
                  <a:srgbClr val="0B49CB"/>
                </a:solidFill>
              </a:rPr>
              <a:t>icon_color</a:t>
            </a:r>
            <a:r>
              <a:rPr lang="en-US" i="1" dirty="0">
                <a:solidFill>
                  <a:srgbClr val="0B49CB"/>
                </a:solidFill>
              </a:rPr>
              <a:t> </a:t>
            </a:r>
            <a:r>
              <a:rPr lang="en-US" dirty="0"/>
              <a:t>as the </a:t>
            </a:r>
            <a:r>
              <a:rPr lang="en-US" i="1" dirty="0" err="1">
                <a:solidFill>
                  <a:srgbClr val="0B49CB"/>
                </a:solidFill>
              </a:rPr>
              <a:t>marker_colour</a:t>
            </a:r>
            <a:r>
              <a:rPr lang="en-US" i="1" dirty="0">
                <a:solidFill>
                  <a:srgbClr val="0B49CB"/>
                </a:solidFill>
              </a:rPr>
              <a:t> </a:t>
            </a:r>
            <a:r>
              <a:rPr lang="en-US" dirty="0"/>
              <a:t>determined previously.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000" b="1" dirty="0"/>
              <a:t>Calculate the distances between a launch site to its proximities</a:t>
            </a:r>
            <a:endParaRPr lang="es-ES" sz="2000" dirty="0"/>
          </a:p>
          <a:p>
            <a:pPr lvl="1" algn="just">
              <a:lnSpc>
                <a:spcPct val="100000"/>
              </a:lnSpc>
              <a:spcBef>
                <a:spcPts val="200"/>
              </a:spcBef>
            </a:pPr>
            <a:r>
              <a:rPr lang="en-US" sz="1800" dirty="0"/>
              <a:t>To explore the proximities of launch sites, calculations of distances between points can be made using the </a:t>
            </a:r>
            <a:r>
              <a:rPr lang="en-US" sz="1800" b="1" dirty="0"/>
              <a:t>Lat</a:t>
            </a:r>
            <a:r>
              <a:rPr lang="en-US" sz="1800" dirty="0"/>
              <a:t> and </a:t>
            </a:r>
            <a:r>
              <a:rPr lang="en-US" sz="1800" b="1" dirty="0"/>
              <a:t>Long</a:t>
            </a:r>
            <a:r>
              <a:rPr lang="en-US" sz="1800" dirty="0"/>
              <a:t> values.</a:t>
            </a:r>
            <a:endParaRPr lang="es-ES" sz="1800" dirty="0"/>
          </a:p>
          <a:p>
            <a:pPr lvl="1" algn="just">
              <a:lnSpc>
                <a:spcPct val="100000"/>
              </a:lnSpc>
              <a:spcBef>
                <a:spcPts val="200"/>
              </a:spcBef>
            </a:pPr>
            <a:r>
              <a:rPr lang="en-US" sz="1800" dirty="0"/>
              <a:t>After marking a point using the </a:t>
            </a:r>
            <a:r>
              <a:rPr lang="en-US" sz="1800" b="1" dirty="0"/>
              <a:t>Lat</a:t>
            </a:r>
            <a:r>
              <a:rPr lang="en-US" sz="1800" dirty="0"/>
              <a:t> and </a:t>
            </a:r>
            <a:r>
              <a:rPr lang="en-US" sz="1800" b="1" dirty="0"/>
              <a:t>Long</a:t>
            </a:r>
            <a:r>
              <a:rPr lang="en-US" sz="1800" dirty="0"/>
              <a:t> values, create a </a:t>
            </a:r>
            <a:r>
              <a:rPr lang="en-US" sz="1800" i="1" dirty="0" err="1">
                <a:solidFill>
                  <a:srgbClr val="0B49CB"/>
                </a:solidFill>
              </a:rPr>
              <a:t>folium.Marker</a:t>
            </a:r>
            <a:r>
              <a:rPr lang="en-US" sz="1800" i="1" dirty="0">
                <a:solidFill>
                  <a:srgbClr val="0B49CB"/>
                </a:solidFill>
              </a:rPr>
              <a:t> </a:t>
            </a:r>
            <a:r>
              <a:rPr lang="en-US" sz="1800" dirty="0"/>
              <a:t>object to show the distance.</a:t>
            </a:r>
            <a:endParaRPr lang="es-ES" sz="1800" dirty="0"/>
          </a:p>
          <a:p>
            <a:pPr lvl="1" algn="just">
              <a:lnSpc>
                <a:spcPct val="100000"/>
              </a:lnSpc>
              <a:spcBef>
                <a:spcPts val="200"/>
              </a:spcBef>
            </a:pPr>
            <a:r>
              <a:rPr lang="en-US" sz="1800" dirty="0"/>
              <a:t>To display the distance line between two points, draw a </a:t>
            </a:r>
            <a:r>
              <a:rPr lang="en-US" sz="1800" i="1" dirty="0" err="1">
                <a:solidFill>
                  <a:srgbClr val="0B49CB"/>
                </a:solidFill>
              </a:rPr>
              <a:t>folium.Polyline</a:t>
            </a:r>
            <a:r>
              <a:rPr lang="en-US" sz="1800" i="1" dirty="0">
                <a:solidFill>
                  <a:srgbClr val="0B49CB"/>
                </a:solidFill>
              </a:rPr>
              <a:t> </a:t>
            </a:r>
            <a:r>
              <a:rPr lang="en-US" sz="1800" dirty="0"/>
              <a:t>and add this to the map.</a:t>
            </a:r>
            <a:endParaRPr lang="es-ES" sz="1800" dirty="0"/>
          </a:p>
          <a:p>
            <a:pPr marL="0" indent="0">
              <a:buNone/>
            </a:pPr>
            <a:endParaRPr lang="es-ES" sz="2200" dirty="0"/>
          </a:p>
          <a:p>
            <a:pPr marL="0" indent="0">
              <a:buNone/>
            </a:pPr>
            <a:endParaRPr lang="es-ES" sz="2200" dirty="0"/>
          </a:p>
          <a:p>
            <a:pPr marL="457200" indent="-457200">
              <a:buFont typeface="+mj-lt"/>
              <a:buAutoNum type="arabicPeriod"/>
            </a:pPr>
            <a:endParaRPr lang="es-E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Interactive Map built with Folium</a:t>
            </a:r>
            <a:endParaRPr lang="en-US" b="1" dirty="0">
              <a:solidFill>
                <a:srgbClr val="0B49CB"/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B6AE3E8-16DD-B5AC-8201-1469B67C7099}"/>
              </a:ext>
            </a:extLst>
          </p:cNvPr>
          <p:cNvSpPr txBox="1"/>
          <p:nvPr/>
        </p:nvSpPr>
        <p:spPr>
          <a:xfrm>
            <a:off x="243841" y="5966298"/>
            <a:ext cx="104648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en-US" sz="1300" dirty="0">
                <a:solidFill>
                  <a:srgbClr val="1C7DDB"/>
                </a:solidFill>
                <a:latin typeface="Abadi" panose="020B0604020104020204" pitchFamily="34" charset="0"/>
              </a:rPr>
              <a:t>https://github.com/Cintig/AppliedDataScienceCapstoneCourse/blob/2e7e025abf759b131010fce85b949ebc85f46af4/Lab%205%20-%20Interactive%20Visual%20Analytics%20with%20Folium%20lab.ipynb</a:t>
            </a: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8" y="1361440"/>
            <a:ext cx="10723944" cy="48155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The following plots were added to a 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 Dash dashboard to have an interactive visualization of the data: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(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px.pie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()</a:t>
            </a:r>
            <a:r>
              <a:rPr lang="en-US" sz="2200" dirty="0">
                <a:latin typeface="Abadi" panose="020B0604020104020204" pitchFamily="34" charset="0"/>
              </a:rPr>
              <a:t>)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showing the total successful launches per site.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makes it clear to see which sites are most successful.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chart could also be filtered (using a 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dcc.Dropdown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()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object) to see the success/failure ratio for an individual site.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2. Scatter graph (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px.scatter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()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to show the correlation between outcome (success or not) and payload mass (kg)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could be filtered (using a 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RangeSlider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()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object) by ranges of payload masses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could also be filtered by booster version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Dashboard built with </a:t>
            </a:r>
            <a:r>
              <a:rPr lang="en-US" b="1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b="1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81FD9E3-B5A0-0F20-1623-2003A161DAAF}"/>
              </a:ext>
            </a:extLst>
          </p:cNvPr>
          <p:cNvSpPr txBox="1"/>
          <p:nvPr/>
        </p:nvSpPr>
        <p:spPr>
          <a:xfrm>
            <a:off x="243841" y="5841671"/>
            <a:ext cx="104648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en-US" sz="1300" dirty="0">
                <a:solidFill>
                  <a:srgbClr val="1C7DDB"/>
                </a:solidFill>
                <a:latin typeface="Abadi" panose="020B0604020104020204" pitchFamily="34" charset="0"/>
              </a:rPr>
              <a:t>https://github.com/Cintig/AppliedDataScienceCapstoneCourse/blob/2e7e025abf759b131010fce85b949ebc85f46af4/Lab%206%20-%20Build%20an%20Interactive%20Dashboard%20with%20Plotly%20Dash/spacex-dash-app.py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563B1DF5-F38E-F302-F072-0E6FDE38CA24}"/>
              </a:ext>
            </a:extLst>
          </p:cNvPr>
          <p:cNvSpPr/>
          <p:nvPr/>
        </p:nvSpPr>
        <p:spPr>
          <a:xfrm>
            <a:off x="8283634" y="1795669"/>
            <a:ext cx="3295656" cy="414108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FB0173E6-E30D-2FC2-714B-890BEC398DBB}"/>
              </a:ext>
            </a:extLst>
          </p:cNvPr>
          <p:cNvSpPr/>
          <p:nvPr/>
        </p:nvSpPr>
        <p:spPr>
          <a:xfrm>
            <a:off x="4429759" y="1795669"/>
            <a:ext cx="3515965" cy="414108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5E0AADDE-7E89-8EB0-D4D5-8E6E5AF04A49}"/>
              </a:ext>
            </a:extLst>
          </p:cNvPr>
          <p:cNvSpPr/>
          <p:nvPr/>
        </p:nvSpPr>
        <p:spPr>
          <a:xfrm>
            <a:off x="325722" y="1778158"/>
            <a:ext cx="3799238" cy="4328002"/>
          </a:xfrm>
          <a:prstGeom prst="round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2100" y="1755198"/>
            <a:ext cx="11117189" cy="4564152"/>
          </a:xfrm>
          <a:prstGeom prst="rect">
            <a:avLst/>
          </a:prstGeom>
        </p:spPr>
        <p:txBody>
          <a:bodyPr lIns="0" tIns="108000" rIns="36000" bIns="36000" numCol="3" spcCol="180000">
            <a:normAutofit fontScale="92500" lnSpcReduction="10000"/>
          </a:bodyPr>
          <a:lstStyle/>
          <a:p>
            <a:pPr marL="0" indent="0">
              <a:buNone/>
            </a:pPr>
            <a:r>
              <a:rPr lang="es-ES" sz="2700" b="1" dirty="0"/>
              <a:t>    </a:t>
            </a:r>
            <a:r>
              <a:rPr lang="es-ES" sz="2700" b="1" dirty="0" err="1"/>
              <a:t>Model</a:t>
            </a:r>
            <a:r>
              <a:rPr lang="es-ES" sz="2700" b="1" dirty="0"/>
              <a:t> </a:t>
            </a:r>
            <a:r>
              <a:rPr lang="es-ES" sz="2700" b="1" dirty="0" err="1"/>
              <a:t>Development</a:t>
            </a:r>
            <a:endParaRPr lang="es-ES" sz="2700" dirty="0"/>
          </a:p>
          <a:p>
            <a:pPr marL="0" lv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en-US" sz="1800" dirty="0"/>
              <a:t>To prepare the dataset for model development:</a:t>
            </a:r>
            <a:endParaRPr lang="es-ES" sz="1800" dirty="0"/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s-ES" sz="1500" dirty="0"/>
              <a:t>Load </a:t>
            </a:r>
            <a:r>
              <a:rPr lang="es-ES" sz="1500" dirty="0" err="1"/>
              <a:t>dataset</a:t>
            </a:r>
            <a:endParaRPr lang="es-ES" sz="1500" dirty="0"/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1500" dirty="0"/>
              <a:t>Perform necessary data transformations (</a:t>
            </a:r>
            <a:r>
              <a:rPr lang="en-US" sz="1500" dirty="0" err="1"/>
              <a:t>standardise</a:t>
            </a:r>
            <a:r>
              <a:rPr lang="en-US" sz="1500" dirty="0"/>
              <a:t> and pre-process)</a:t>
            </a:r>
            <a:endParaRPr lang="es-ES" sz="1500" dirty="0"/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1500" dirty="0"/>
              <a:t>Split data into training and test data sets, using </a:t>
            </a:r>
            <a:r>
              <a:rPr lang="en-US" sz="1500" dirty="0" err="1">
                <a:solidFill>
                  <a:srgbClr val="0B49CB"/>
                </a:solidFill>
              </a:rPr>
              <a:t>train_test_split</a:t>
            </a:r>
            <a:r>
              <a:rPr lang="en-US" sz="1500" dirty="0">
                <a:solidFill>
                  <a:srgbClr val="0B49CB"/>
                </a:solidFill>
              </a:rPr>
              <a:t>()</a:t>
            </a:r>
            <a:endParaRPr lang="es-ES" sz="1500" dirty="0">
              <a:solidFill>
                <a:srgbClr val="0B49CB"/>
              </a:solidFill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1500" dirty="0"/>
              <a:t>Decide which type of machine learning algorithms are most appropriate</a:t>
            </a:r>
          </a:p>
          <a:p>
            <a:pPr marL="0" lv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es-ES" sz="1800" dirty="0" err="1"/>
              <a:t>For</a:t>
            </a:r>
            <a:r>
              <a:rPr lang="es-ES" sz="1800" dirty="0"/>
              <a:t> </a:t>
            </a:r>
            <a:r>
              <a:rPr lang="es-ES" sz="1800" dirty="0" err="1"/>
              <a:t>each</a:t>
            </a:r>
            <a:r>
              <a:rPr lang="es-ES" sz="1800" dirty="0"/>
              <a:t> </a:t>
            </a:r>
            <a:r>
              <a:rPr lang="es-ES" sz="1800" dirty="0" err="1"/>
              <a:t>chosen</a:t>
            </a:r>
            <a:r>
              <a:rPr lang="es-ES" sz="1800" dirty="0"/>
              <a:t> </a:t>
            </a:r>
            <a:r>
              <a:rPr lang="es-ES" sz="1800" dirty="0" err="1"/>
              <a:t>algorithm</a:t>
            </a:r>
            <a:r>
              <a:rPr lang="es-ES" sz="1800" dirty="0"/>
              <a:t>: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1500" dirty="0"/>
              <a:t>Create a </a:t>
            </a:r>
            <a:r>
              <a:rPr lang="en-US" sz="1500" dirty="0" err="1">
                <a:solidFill>
                  <a:srgbClr val="0B49CB"/>
                </a:solidFill>
              </a:rPr>
              <a:t>GridSearchCV</a:t>
            </a:r>
            <a:r>
              <a:rPr lang="en-US" sz="1500" dirty="0"/>
              <a:t> object and a dictionary of parameters</a:t>
            </a:r>
            <a:endParaRPr lang="es-ES" sz="1500" dirty="0"/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1500" dirty="0"/>
              <a:t>Fit the object to the parameters</a:t>
            </a:r>
            <a:endParaRPr lang="es-ES" sz="1500" dirty="0"/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1500" dirty="0"/>
              <a:t>Use the training data set to train the model</a:t>
            </a: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5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2700" b="1" dirty="0"/>
              <a:t>            </a:t>
            </a:r>
            <a:r>
              <a:rPr lang="es-ES" sz="2700" b="1" dirty="0" err="1"/>
              <a:t>Model</a:t>
            </a:r>
            <a:r>
              <a:rPr lang="es-ES" sz="2700" b="1" dirty="0"/>
              <a:t> </a:t>
            </a:r>
            <a:r>
              <a:rPr lang="es-ES" sz="2700" b="1" dirty="0" err="1"/>
              <a:t>Evaluation</a:t>
            </a:r>
            <a:endParaRPr lang="es-ES" sz="2700" b="1" dirty="0"/>
          </a:p>
          <a:p>
            <a:pPr marL="0" lvl="0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s-ES" sz="1900" dirty="0"/>
              <a:t>      </a:t>
            </a:r>
            <a:r>
              <a:rPr lang="es-ES" sz="1900" dirty="0" err="1"/>
              <a:t>For</a:t>
            </a:r>
            <a:r>
              <a:rPr lang="es-ES" sz="1900" dirty="0"/>
              <a:t> </a:t>
            </a:r>
            <a:r>
              <a:rPr lang="es-ES" sz="1900" dirty="0" err="1"/>
              <a:t>each</a:t>
            </a:r>
            <a:r>
              <a:rPr lang="es-ES" sz="1900" dirty="0"/>
              <a:t> </a:t>
            </a:r>
            <a:r>
              <a:rPr lang="es-ES" sz="1900" dirty="0" err="1"/>
              <a:t>chosen</a:t>
            </a:r>
            <a:r>
              <a:rPr lang="es-ES" sz="1900" dirty="0"/>
              <a:t> </a:t>
            </a:r>
            <a:r>
              <a:rPr lang="es-ES" sz="1900" dirty="0" err="1"/>
              <a:t>algorithm</a:t>
            </a:r>
            <a:r>
              <a:rPr lang="es-ES" sz="1900" dirty="0"/>
              <a:t>: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en-US" sz="1700" dirty="0"/>
              <a:t>Using the output </a:t>
            </a:r>
            <a:r>
              <a:rPr lang="en-US" sz="1700" dirty="0" err="1"/>
              <a:t>GridSearchCV</a:t>
            </a:r>
            <a:r>
              <a:rPr lang="en-US" sz="1700" dirty="0"/>
              <a:t> object:</a:t>
            </a:r>
            <a:endParaRPr lang="es-ES" sz="1700" dirty="0"/>
          </a:p>
          <a:p>
            <a:pPr lvl="2">
              <a:lnSpc>
                <a:spcPct val="120000"/>
              </a:lnSpc>
              <a:spcBef>
                <a:spcPts val="200"/>
              </a:spcBef>
              <a:buFont typeface="Courier New" panose="02070309020205020404" pitchFamily="49" charset="0"/>
              <a:buChar char="o"/>
            </a:pPr>
            <a:r>
              <a:rPr lang="en-US" sz="1500" dirty="0"/>
              <a:t>Check the tuned hyperparameters (</a:t>
            </a:r>
            <a:r>
              <a:rPr lang="en-US" sz="1500" dirty="0" err="1">
                <a:solidFill>
                  <a:srgbClr val="0B49CB"/>
                </a:solidFill>
              </a:rPr>
              <a:t>best_params</a:t>
            </a:r>
            <a:r>
              <a:rPr lang="en-US" sz="1500" dirty="0">
                <a:solidFill>
                  <a:srgbClr val="0B49CB"/>
                </a:solidFill>
              </a:rPr>
              <a:t>_)</a:t>
            </a:r>
            <a:endParaRPr lang="es-ES" sz="1500" dirty="0">
              <a:solidFill>
                <a:srgbClr val="0B49CB"/>
              </a:solidFill>
            </a:endParaRPr>
          </a:p>
          <a:p>
            <a:pPr lvl="2">
              <a:lnSpc>
                <a:spcPct val="120000"/>
              </a:lnSpc>
              <a:spcBef>
                <a:spcPts val="200"/>
              </a:spcBef>
              <a:buFont typeface="Courier New" panose="02070309020205020404" pitchFamily="49" charset="0"/>
              <a:buChar char="o"/>
            </a:pPr>
            <a:r>
              <a:rPr lang="en-US" sz="1500" dirty="0"/>
              <a:t>Check the accuracy (</a:t>
            </a:r>
            <a:r>
              <a:rPr lang="en-US" sz="1500" dirty="0">
                <a:solidFill>
                  <a:srgbClr val="0B49CB"/>
                </a:solidFill>
              </a:rPr>
              <a:t>score</a:t>
            </a:r>
            <a:r>
              <a:rPr lang="en-US" sz="1500" dirty="0"/>
              <a:t> and </a:t>
            </a:r>
            <a:r>
              <a:rPr lang="en-US" sz="1500" dirty="0" err="1">
                <a:solidFill>
                  <a:srgbClr val="0B49CB"/>
                </a:solidFill>
              </a:rPr>
              <a:t>best_score</a:t>
            </a:r>
            <a:r>
              <a:rPr lang="en-US" sz="1500" dirty="0">
                <a:solidFill>
                  <a:srgbClr val="0B49CB"/>
                </a:solidFill>
              </a:rPr>
              <a:t>_)</a:t>
            </a:r>
            <a:endParaRPr lang="es-ES" sz="1500" dirty="0">
              <a:solidFill>
                <a:srgbClr val="0B49CB"/>
              </a:solidFill>
            </a:endParaRP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en-US" sz="1700" dirty="0"/>
              <a:t>Plot and examine the Confusion Matrix</a:t>
            </a:r>
          </a:p>
          <a:p>
            <a:pPr marL="457200" lvl="1" indent="0">
              <a:buNone/>
            </a:pPr>
            <a:endParaRPr lang="en-US" sz="1900" dirty="0"/>
          </a:p>
          <a:p>
            <a:pPr marL="457200" lvl="1" indent="0">
              <a:buNone/>
            </a:pPr>
            <a:endParaRPr lang="en-US" sz="1900" dirty="0"/>
          </a:p>
          <a:p>
            <a:pPr marL="457200" lvl="1" indent="0">
              <a:buNone/>
            </a:pPr>
            <a:endParaRPr lang="en-US" sz="200" dirty="0"/>
          </a:p>
          <a:p>
            <a:pPr marL="457200" lvl="1" indent="0">
              <a:buNone/>
            </a:pPr>
            <a:endParaRPr lang="en-US" sz="200" dirty="0"/>
          </a:p>
          <a:p>
            <a:pPr marL="457200" lvl="1" indent="0">
              <a:buNone/>
            </a:pPr>
            <a:endParaRPr lang="en-US" sz="200" dirty="0"/>
          </a:p>
          <a:p>
            <a:pPr marL="457200" lvl="1" indent="0">
              <a:buNone/>
            </a:pPr>
            <a:endParaRPr lang="en-US" sz="200" dirty="0"/>
          </a:p>
          <a:p>
            <a:pPr marL="457200" lvl="1" indent="0">
              <a:buNone/>
            </a:pPr>
            <a:endParaRPr lang="en-US" sz="200" dirty="0"/>
          </a:p>
          <a:p>
            <a:pPr marL="457200" lvl="1" indent="0">
              <a:buNone/>
            </a:pPr>
            <a:endParaRPr lang="en-US" sz="200" dirty="0"/>
          </a:p>
          <a:p>
            <a:pPr marL="457200" lvl="1" indent="0">
              <a:buNone/>
            </a:pPr>
            <a:endParaRPr lang="en-US" sz="200" dirty="0"/>
          </a:p>
          <a:p>
            <a:pPr marL="457200" lvl="1" indent="0">
              <a:buNone/>
            </a:pPr>
            <a:endParaRPr lang="en-US" sz="1900" dirty="0"/>
          </a:p>
          <a:p>
            <a:pPr marL="0" indent="0">
              <a:spcBef>
                <a:spcPts val="0"/>
              </a:spcBef>
              <a:buNone/>
            </a:pPr>
            <a:r>
              <a:rPr lang="es-ES" sz="2700" b="1" dirty="0"/>
              <a:t>             </a:t>
            </a:r>
            <a:r>
              <a:rPr lang="es-ES" sz="2700" b="1" dirty="0" err="1"/>
              <a:t>Finding</a:t>
            </a:r>
            <a:r>
              <a:rPr lang="es-ES" sz="2700" b="1" dirty="0"/>
              <a:t> </a:t>
            </a:r>
            <a:r>
              <a:rPr lang="es-ES" sz="2700" b="1" dirty="0" err="1"/>
              <a:t>the</a:t>
            </a:r>
            <a:r>
              <a:rPr lang="es-ES" sz="2700" b="1" dirty="0"/>
              <a:t> </a:t>
            </a:r>
            <a:r>
              <a:rPr lang="es-ES" sz="2700" b="1" dirty="0" err="1"/>
              <a:t>Best</a:t>
            </a:r>
            <a:endParaRPr lang="es-ES" sz="2700" b="1" dirty="0"/>
          </a:p>
          <a:p>
            <a:pPr marL="0" indent="0">
              <a:spcBef>
                <a:spcPts val="0"/>
              </a:spcBef>
              <a:buNone/>
            </a:pPr>
            <a:r>
              <a:rPr lang="es-ES" sz="2700" b="1" dirty="0"/>
              <a:t>          </a:t>
            </a:r>
            <a:r>
              <a:rPr lang="es-ES" sz="2700" b="1" dirty="0" err="1"/>
              <a:t>Classification</a:t>
            </a:r>
            <a:r>
              <a:rPr lang="es-ES" sz="2700" b="1" dirty="0"/>
              <a:t> </a:t>
            </a:r>
            <a:r>
              <a:rPr lang="es-ES" sz="2700" b="1" dirty="0" err="1"/>
              <a:t>Model</a:t>
            </a:r>
            <a:endParaRPr lang="es-ES" sz="2700" b="1" dirty="0"/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sz="1700" dirty="0"/>
              <a:t>Review the accuracy scores for all chosen algorithms</a:t>
            </a:r>
            <a:endParaRPr lang="es-ES" sz="1700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en-US" sz="1700" dirty="0"/>
              <a:t>The model with the highest accuracy score is determined as the best performing model</a:t>
            </a:r>
            <a:endParaRPr lang="es-ES" sz="1700" dirty="0"/>
          </a:p>
          <a:p>
            <a:pPr marL="0" indent="0">
              <a:buNone/>
            </a:pPr>
            <a:endParaRPr lang="es-ES" sz="1900" dirty="0"/>
          </a:p>
          <a:p>
            <a:pPr marL="0" indent="0">
              <a:buNone/>
            </a:pPr>
            <a:endParaRPr lang="es-ES" sz="1900" dirty="0"/>
          </a:p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endParaRPr lang="es-ES" sz="19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A449044-3D58-9EE5-A6CB-5BFC1A94F85A}"/>
              </a:ext>
            </a:extLst>
          </p:cNvPr>
          <p:cNvSpPr txBox="1"/>
          <p:nvPr/>
        </p:nvSpPr>
        <p:spPr>
          <a:xfrm>
            <a:off x="325722" y="1378048"/>
            <a:ext cx="114041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B49CB"/>
                </a:solidFill>
                <a:latin typeface="Abadi"/>
              </a:rPr>
              <a:t>The following steps were taken to develop, evaluate, and find the best performing classification model:</a:t>
            </a:r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4241801F-B3A6-8A83-3F64-068386789E60}"/>
              </a:ext>
            </a:extLst>
          </p:cNvPr>
          <p:cNvSpPr/>
          <p:nvPr/>
        </p:nvSpPr>
        <p:spPr>
          <a:xfrm>
            <a:off x="4124960" y="3520865"/>
            <a:ext cx="309403" cy="2329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8FAC2468-451E-D67E-920A-DF883E91FF0F}"/>
              </a:ext>
            </a:extLst>
          </p:cNvPr>
          <p:cNvSpPr/>
          <p:nvPr/>
        </p:nvSpPr>
        <p:spPr>
          <a:xfrm>
            <a:off x="7945724" y="3499851"/>
            <a:ext cx="337909" cy="2540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C7C16E5-6751-5BCC-FD05-0DAE3A894E03}"/>
              </a:ext>
            </a:extLst>
          </p:cNvPr>
          <p:cNvSpPr txBox="1"/>
          <p:nvPr/>
        </p:nvSpPr>
        <p:spPr>
          <a:xfrm>
            <a:off x="311489" y="6196240"/>
            <a:ext cx="10464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en-US" sz="1000" dirty="0">
                <a:solidFill>
                  <a:srgbClr val="1C7DDB"/>
                </a:solidFill>
                <a:latin typeface="Abadi" panose="020B0604020104020204" pitchFamily="34" charset="0"/>
              </a:rPr>
              <a:t>https://github.com/Cintig/AppliedDataScienceCapstoneCourse/blob/7b2c3cfb848d0925196e2a0f1ec22b1599d15ad5/Lab%207%20-%20Complete%20the%20Machine%20Learning%20Prediction%20lab.ipynb 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rgamino: horizontal 5">
            <a:extLst>
              <a:ext uri="{FF2B5EF4-FFF2-40B4-BE49-F238E27FC236}">
                <a16:creationId xmlns:a16="http://schemas.microsoft.com/office/drawing/2014/main" id="{23163DE9-FB83-6129-C8E3-63C396296396}"/>
              </a:ext>
            </a:extLst>
          </p:cNvPr>
          <p:cNvSpPr/>
          <p:nvPr/>
        </p:nvSpPr>
        <p:spPr>
          <a:xfrm>
            <a:off x="589280" y="4658190"/>
            <a:ext cx="4348480" cy="1158240"/>
          </a:xfrm>
          <a:prstGeom prst="horizontalScroll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Pergamino: horizontal 4">
            <a:extLst>
              <a:ext uri="{FF2B5EF4-FFF2-40B4-BE49-F238E27FC236}">
                <a16:creationId xmlns:a16="http://schemas.microsoft.com/office/drawing/2014/main" id="{330EC6B1-C43F-958D-E1A4-501B62BCA3B4}"/>
              </a:ext>
            </a:extLst>
          </p:cNvPr>
          <p:cNvSpPr/>
          <p:nvPr/>
        </p:nvSpPr>
        <p:spPr>
          <a:xfrm>
            <a:off x="599440" y="3262653"/>
            <a:ext cx="4348480" cy="1158240"/>
          </a:xfrm>
          <a:prstGeom prst="horizontalScroll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Pergamino: horizontal 1">
            <a:extLst>
              <a:ext uri="{FF2B5EF4-FFF2-40B4-BE49-F238E27FC236}">
                <a16:creationId xmlns:a16="http://schemas.microsoft.com/office/drawing/2014/main" id="{EC44149F-6FD6-46E6-2E3A-E1CC7670F91A}"/>
              </a:ext>
            </a:extLst>
          </p:cNvPr>
          <p:cNvSpPr/>
          <p:nvPr/>
        </p:nvSpPr>
        <p:spPr>
          <a:xfrm>
            <a:off x="589280" y="1696720"/>
            <a:ext cx="4348480" cy="1158240"/>
          </a:xfrm>
          <a:prstGeom prst="horizontalScrol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770011" y="1364196"/>
            <a:ext cx="5488555" cy="4955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rgbClr val="F2F4F8"/>
                </a:solidFill>
                <a:latin typeface="Abadi" panose="020B0604020104020204" pitchFamily="34" charset="0"/>
              </a:rPr>
              <a:t>Exploratory Data Analysis (EDA)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accent1"/>
                </a:solidFill>
                <a:latin typeface="Abadi" panose="020B0604020104020204" pitchFamily="34" charset="0"/>
              </a:rPr>
              <a:t> Interactive Analytics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bg1"/>
                </a:solidFill>
                <a:latin typeface="Abadi" panose="020B0604020104020204" pitchFamily="34" charset="0"/>
              </a:rPr>
              <a:t> Predictive Analysis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Results</a:t>
            </a:r>
            <a:endParaRPr lang="en-US" b="1" dirty="0">
              <a:solidFill>
                <a:srgbClr val="0B49CB"/>
              </a:solidFill>
            </a:endParaRPr>
          </a:p>
        </p:txBody>
      </p:sp>
      <p:pic>
        <p:nvPicPr>
          <p:cNvPr id="5122" name="Picture 2" descr="Video: SpaceX Falcon 9 First-Stage Precision Landing">
            <a:extLst>
              <a:ext uri="{FF2B5EF4-FFF2-40B4-BE49-F238E27FC236}">
                <a16:creationId xmlns:a16="http://schemas.microsoft.com/office/drawing/2014/main" id="{692AEA35-5C38-11EA-4B0F-2BB15360D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0309" y="1521065"/>
            <a:ext cx="5821680" cy="4366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78892" y="1387476"/>
            <a:ext cx="5820307" cy="5196204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scatter plot of </a:t>
            </a: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vs Flight Number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shows the following: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700" dirty="0"/>
              <a:t> As the number of flights increases, the success rate seems to increase for each launch site.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700" dirty="0"/>
              <a:t>Mos of the early flights (Flight Number &lt; 30) were launched from CCAFS SLC 40, and were generally unsuccessful.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700" dirty="0"/>
              <a:t>Launches from VAFB SLC 4E followed a similar pattern.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700" dirty="0"/>
              <a:t>No early flights were launched from KSC LC 39A, so the launches from this site are more successful.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700" dirty="0"/>
              <a:t>From flight number ~30 and onward, successful landings (Class = 1) become more frequent.</a:t>
            </a:r>
            <a:endParaRPr lang="en-US" sz="17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b="1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A3E0A3C-8B8F-371D-F47F-BF25589BD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0931" y="1634530"/>
            <a:ext cx="4274429" cy="384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8413BB8-6D2B-E0CE-93AD-06792892B2D2}"/>
              </a:ext>
            </a:extLst>
          </p:cNvPr>
          <p:cNvSpPr txBox="1">
            <a:spLocks/>
          </p:cNvSpPr>
          <p:nvPr/>
        </p:nvSpPr>
        <p:spPr>
          <a:xfrm>
            <a:off x="567075" y="1372872"/>
            <a:ext cx="5820307" cy="519620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scatter plot of </a:t>
            </a: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Mass vs. Launch Site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shows the following: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Above a payload mass of around 7000 kg, there are very few unsuccessful landings, but there is also far less data for these heavier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no clear correlation between payload mass and success rate for a given launch site.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sites launched a variety of payload masses, with most of the launches from CCAFS SLC 40 being comparatively lighter payloads (with some outliers).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BC88008-B405-BEE0-D5F0-62E576AED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7381" y="2030532"/>
            <a:ext cx="4952541" cy="288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6" y="1747480"/>
            <a:ext cx="6366664" cy="400308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b="1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820BF25-F09B-62BF-5C67-5834851A7DCE}"/>
              </a:ext>
            </a:extLst>
          </p:cNvPr>
          <p:cNvSpPr txBox="1">
            <a:spLocks/>
          </p:cNvSpPr>
          <p:nvPr/>
        </p:nvSpPr>
        <p:spPr>
          <a:xfrm>
            <a:off x="567075" y="1372872"/>
            <a:ext cx="5820307" cy="519620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bar chart of </a:t>
            </a: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vs. Orbit Type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shows that the following orbits have the highest (100%) success rate: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</a:t>
            </a:r>
            <a:r>
              <a:rPr lang="en-US" sz="1700" dirty="0">
                <a:solidFill>
                  <a:srgbClr val="0070C0"/>
                </a:solidFill>
                <a:latin typeface="Abadi" panose="020B0604020104020204" pitchFamily="34" charset="0"/>
              </a:rPr>
              <a:t>ES-L1 </a:t>
            </a: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(Earth-Sun First </a:t>
            </a:r>
            <a:r>
              <a:rPr lang="en-US" sz="17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Lagrangian</a:t>
            </a: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Point)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</a:t>
            </a:r>
            <a:r>
              <a:rPr lang="en-US" sz="1700" dirty="0">
                <a:solidFill>
                  <a:srgbClr val="0070C0"/>
                </a:solidFill>
                <a:latin typeface="Abadi" panose="020B0604020104020204" pitchFamily="34" charset="0"/>
              </a:rPr>
              <a:t>GEO</a:t>
            </a: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(Geostationary Orbit)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</a:t>
            </a:r>
            <a:r>
              <a:rPr lang="en-US" sz="1700" dirty="0">
                <a:solidFill>
                  <a:srgbClr val="0070C0"/>
                </a:solidFill>
                <a:latin typeface="Abadi" panose="020B0604020104020204" pitchFamily="34" charset="0"/>
              </a:rPr>
              <a:t>HEO</a:t>
            </a: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(High Earth Orbit)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</a:t>
            </a:r>
            <a:r>
              <a:rPr lang="en-US" sz="1700" dirty="0">
                <a:solidFill>
                  <a:srgbClr val="0070C0"/>
                </a:solidFill>
                <a:latin typeface="Abadi" panose="020B0604020104020204" pitchFamily="34" charset="0"/>
              </a:rPr>
              <a:t>SSO</a:t>
            </a: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(Sun-synchronous Orbit)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1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orbit with the lowest (0%) success rate is: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</a:t>
            </a:r>
            <a:r>
              <a:rPr lang="en-US" sz="1700" dirty="0">
                <a:solidFill>
                  <a:srgbClr val="0070C0"/>
                </a:solidFill>
                <a:latin typeface="Abadi" panose="020B0604020104020204" pitchFamily="34" charset="0"/>
              </a:rPr>
              <a:t>SO</a:t>
            </a: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(Heliocentric Orbit)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FBA1FCE-2D96-6A69-FAFA-AFAF28B01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870" y="1576510"/>
            <a:ext cx="4762741" cy="396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b="1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E11785A-CD99-4CEF-DAA5-C0B1FAFB0929}"/>
              </a:ext>
            </a:extLst>
          </p:cNvPr>
          <p:cNvSpPr txBox="1">
            <a:spLocks/>
          </p:cNvSpPr>
          <p:nvPr/>
        </p:nvSpPr>
        <p:spPr>
          <a:xfrm>
            <a:off x="567075" y="1363984"/>
            <a:ext cx="5820307" cy="519620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scatter plot of </a:t>
            </a:r>
            <a:r>
              <a:rPr lang="en-US" sz="21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Type vs. Flight number</a:t>
            </a: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shows a few useful things that the previous plots did not, such as: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100% success rate of GEO, HEO, and ES-L1 orbits can be explained by only having 1 flight into the respective orbits.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The 100% success rate in SSO is more impressive, with 5 successful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There is little relationship between Flight Number and Success Rate for GTO.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Generally, as Flight Number increases, the success rate increases. This is most extreme for LEO, where unsuccessful landings only occurred for the low flight numbers (early launches).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63DEF54-6129-2B1B-36B2-47FE7FFCB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716" y="2079828"/>
            <a:ext cx="4818895" cy="313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b="1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EA44D87-1201-EB41-CA8F-3F889DCD037F}"/>
              </a:ext>
            </a:extLst>
          </p:cNvPr>
          <p:cNvSpPr txBox="1">
            <a:spLocks/>
          </p:cNvSpPr>
          <p:nvPr/>
        </p:nvSpPr>
        <p:spPr>
          <a:xfrm>
            <a:off x="567075" y="1363984"/>
            <a:ext cx="5820307" cy="519620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scatter plot of </a:t>
            </a:r>
            <a:r>
              <a:rPr lang="en-US" sz="21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Mass vs. Orbit Type </a:t>
            </a: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shows the following: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following orbit types have more success with heavy payloads: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(although the number of data points is small)</a:t>
            </a:r>
          </a:p>
          <a:p>
            <a:pPr>
              <a:lnSpc>
                <a:spcPct val="100000"/>
              </a:lnSpc>
              <a:spcBef>
                <a:spcPts val="2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For GTO, the relationship between payload mass and success rate is unclear.</a:t>
            </a:r>
          </a:p>
          <a:p>
            <a:pPr>
              <a:lnSpc>
                <a:spcPct val="100000"/>
              </a:lnSpc>
              <a:spcBef>
                <a:spcPts val="2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VLEO (Very Low Earth Orbit) launches are associated with heavier payloads.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65D9AA0-220B-6731-14B6-CF516CA91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7382" y="2189089"/>
            <a:ext cx="4934066" cy="309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586AF69-ACB7-1A27-2626-DFDCD7980413}"/>
              </a:ext>
            </a:extLst>
          </p:cNvPr>
          <p:cNvSpPr txBox="1">
            <a:spLocks/>
          </p:cNvSpPr>
          <p:nvPr/>
        </p:nvSpPr>
        <p:spPr>
          <a:xfrm>
            <a:off x="567075" y="1656080"/>
            <a:ext cx="4949805" cy="490410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2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line chart of </a:t>
            </a: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yearly average success rate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shows that:</a:t>
            </a:r>
          </a:p>
          <a:p>
            <a:pPr>
              <a:lnSpc>
                <a:spcPct val="100000"/>
              </a:lnSpc>
              <a:spcBef>
                <a:spcPts val="30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Between 2010 and 2013, all landings were unsuccessful (as the success rate is 0).</a:t>
            </a:r>
          </a:p>
          <a:p>
            <a:pPr>
              <a:lnSpc>
                <a:spcPct val="100000"/>
              </a:lnSpc>
              <a:spcBef>
                <a:spcPts val="30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After 2013, the success rate generally increased, despite small dips in 2018 and 2020.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F53B67D-54B0-D7E4-3099-1E417ED1D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7160" y="1735311"/>
            <a:ext cx="4658520" cy="385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2570479"/>
            <a:ext cx="4015349" cy="270649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keyword </a:t>
            </a:r>
            <a:r>
              <a:rPr lang="en-US" sz="2500" b="1" dirty="0">
                <a:solidFill>
                  <a:srgbClr val="0070C0"/>
                </a:solidFill>
                <a:latin typeface="Abadi" panose="020B0604020104020204" pitchFamily="34" charset="0"/>
              </a:rPr>
              <a:t>DISTINCT</a:t>
            </a:r>
            <a:r>
              <a:rPr lang="en-US" sz="2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was used to find the names of the unique launch sites.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11EEC33-4856-7753-F5B3-7567A1342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588" y="1778001"/>
            <a:ext cx="5655870" cy="349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766EB70-7549-B040-4FFE-C45DBD299EB9}"/>
              </a:ext>
            </a:extLst>
          </p:cNvPr>
          <p:cNvSpPr txBox="1">
            <a:spLocks/>
          </p:cNvSpPr>
          <p:nvPr/>
        </p:nvSpPr>
        <p:spPr>
          <a:xfrm>
            <a:off x="770011" y="1422399"/>
            <a:ext cx="9958949" cy="27064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query below was used to display 5 records where launch sites begin with ‘CCA’: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0E22616-7F24-7D97-5886-27892526E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2287261"/>
            <a:ext cx="8950960" cy="403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074677E-7E93-72ED-3A23-ED1DD990C921}"/>
              </a:ext>
            </a:extLst>
          </p:cNvPr>
          <p:cNvSpPr txBox="1">
            <a:spLocks/>
          </p:cNvSpPr>
          <p:nvPr/>
        </p:nvSpPr>
        <p:spPr>
          <a:xfrm>
            <a:off x="770011" y="2800575"/>
            <a:ext cx="4015349" cy="27064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carried by boosters from NASA was calculated.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F7ACABD-C814-1584-82ED-4C9F2CD84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360" y="2203390"/>
            <a:ext cx="6446574" cy="278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034FA87B-1D6F-6FB5-88FC-A6ACE52722E5}"/>
              </a:ext>
            </a:extLst>
          </p:cNvPr>
          <p:cNvSpPr txBox="1">
            <a:spLocks/>
          </p:cNvSpPr>
          <p:nvPr/>
        </p:nvSpPr>
        <p:spPr>
          <a:xfrm>
            <a:off x="770011" y="2464434"/>
            <a:ext cx="3801989" cy="230632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 was calculated.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C9F700E-244C-130A-8993-919A36138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065" y="1854340"/>
            <a:ext cx="6048512" cy="314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7ED5EEBF-5969-6BA4-C833-960531F938ED}"/>
              </a:ext>
            </a:extLst>
          </p:cNvPr>
          <p:cNvSpPr txBox="1">
            <a:spLocks/>
          </p:cNvSpPr>
          <p:nvPr/>
        </p:nvSpPr>
        <p:spPr>
          <a:xfrm>
            <a:off x="770011" y="2734179"/>
            <a:ext cx="3659749" cy="230632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of the first successful landing outcome on ground pad was 22-Dec-2015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8226A68-E4BA-AEF2-1805-E4D1F3064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345" y="2428150"/>
            <a:ext cx="6463644" cy="261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sz="3500" b="1" dirty="0">
                <a:solidFill>
                  <a:srgbClr val="0B49CB"/>
                </a:solidFill>
                <a:latin typeface="Abadi"/>
              </a:rPr>
              <a:t>Successful Drone Ship Landing with Payload </a:t>
            </a:r>
          </a:p>
          <a:p>
            <a:pPr algn="ctr"/>
            <a:r>
              <a:rPr lang="en-US" sz="3500" b="1" dirty="0">
                <a:solidFill>
                  <a:srgbClr val="0B49CB"/>
                </a:solidFill>
                <a:latin typeface="Abadi"/>
              </a:rPr>
              <a:t>between 4000 and 6000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2CDD146-6D85-18E8-8DD7-5A8C8DADE101}"/>
              </a:ext>
            </a:extLst>
          </p:cNvPr>
          <p:cNvSpPr txBox="1">
            <a:spLocks/>
          </p:cNvSpPr>
          <p:nvPr/>
        </p:nvSpPr>
        <p:spPr>
          <a:xfrm>
            <a:off x="770011" y="2195253"/>
            <a:ext cx="4188069" cy="383032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300"/>
              </a:lnSpc>
              <a:spcBef>
                <a:spcPts val="12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WHERE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clause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was used to filter for boosters which have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successfully landed on drone ship. Additionally, the </a:t>
            </a:r>
            <a:r>
              <a:rPr lang="en-US" sz="2200" b="1" dirty="0">
                <a:solidFill>
                  <a:srgbClr val="0070C0"/>
                </a:solidFill>
                <a:latin typeface="Abadi"/>
              </a:rPr>
              <a:t>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condition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was applied to determine successful landing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ts val="3300"/>
              </a:lnSpc>
              <a:spcBef>
                <a:spcPts val="12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D414338-B72C-CF75-A19C-111F218C3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4970" y="1798898"/>
            <a:ext cx="4325229" cy="387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85418"/>
            <a:ext cx="7900617" cy="4833931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(Classification).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b="1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0" y="538650"/>
            <a:ext cx="10599029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300" b="1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06D323A3-4DB7-74AD-8DB3-23D7EB24014F}"/>
              </a:ext>
            </a:extLst>
          </p:cNvPr>
          <p:cNvSpPr txBox="1">
            <a:spLocks/>
          </p:cNvSpPr>
          <p:nvPr/>
        </p:nvSpPr>
        <p:spPr>
          <a:xfrm>
            <a:off x="993530" y="2338260"/>
            <a:ext cx="3984870" cy="30050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COUNT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keyword was used to calculate the total number of mission outcomes, and the 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GROUPBY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keyword was also used to group these results by the type of mission outcome.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3902D71-5F5B-6F91-02DD-A6639208F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894" y="1506496"/>
            <a:ext cx="5443905" cy="418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3A529AD6-8707-D039-9BC1-9AE9271AF6FA}"/>
              </a:ext>
            </a:extLst>
          </p:cNvPr>
          <p:cNvSpPr txBox="1">
            <a:spLocks/>
          </p:cNvSpPr>
          <p:nvPr/>
        </p:nvSpPr>
        <p:spPr>
          <a:xfrm>
            <a:off x="1227211" y="2591493"/>
            <a:ext cx="4188069" cy="294570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300"/>
              </a:lnSpc>
              <a:spcBef>
                <a:spcPts val="12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subquery in the 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WHERE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clause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the 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MAX()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function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were used to determine the booster versions which have carried the maximum payload.</a:t>
            </a:r>
          </a:p>
          <a:p>
            <a:pPr>
              <a:lnSpc>
                <a:spcPts val="3300"/>
              </a:lnSpc>
              <a:spcBef>
                <a:spcPts val="12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B4C2402-52BA-2ECF-7DEF-A87B70F89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810" y="1377126"/>
            <a:ext cx="3464771" cy="481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415CA25-B994-C157-EC4D-DEF86F278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640" y="1639512"/>
            <a:ext cx="4850263" cy="3834247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ED2ED565-E2D7-81A7-83CB-2BF28863FF90}"/>
              </a:ext>
            </a:extLst>
          </p:cNvPr>
          <p:cNvSpPr txBox="1">
            <a:spLocks/>
          </p:cNvSpPr>
          <p:nvPr/>
        </p:nvSpPr>
        <p:spPr>
          <a:xfrm>
            <a:off x="1179994" y="2195253"/>
            <a:ext cx="4326127" cy="383032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300"/>
              </a:lnSpc>
              <a:spcBef>
                <a:spcPts val="12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combination of the 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WHERE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clause, 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LIKE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</a:t>
            </a:r>
            <a:r>
              <a:rPr lang="en-US" sz="2200" b="1" dirty="0" err="1">
                <a:solidFill>
                  <a:srgbClr val="0070C0"/>
                </a:solidFill>
                <a:latin typeface="Abadi" panose="020B0604020104020204" pitchFamily="34" charset="0"/>
              </a:rPr>
              <a:t>AND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conditions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were used to get the failed landing outcomes in drone ship, their booster versions, and the launch sites names in year 2015.</a:t>
            </a:r>
          </a:p>
          <a:p>
            <a:pPr algn="just">
              <a:lnSpc>
                <a:spcPts val="3300"/>
              </a:lnSpc>
              <a:spcBef>
                <a:spcPts val="12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sz="3800" b="1" dirty="0">
                <a:solidFill>
                  <a:srgbClr val="0B49CB"/>
                </a:solidFill>
                <a:latin typeface="Abadi"/>
              </a:rPr>
              <a:t>Rank Landing Outcomes Between </a:t>
            </a:r>
          </a:p>
          <a:p>
            <a:pPr algn="ctr"/>
            <a:r>
              <a:rPr lang="en-US" sz="3800" b="1" dirty="0">
                <a:solidFill>
                  <a:srgbClr val="0B49CB"/>
                </a:solidFill>
                <a:latin typeface="Abadi"/>
              </a:rPr>
              <a:t>2010-06-04 and 2017-03-20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C3536025-18E6-5364-3B7C-F020AC927D13}"/>
              </a:ext>
            </a:extLst>
          </p:cNvPr>
          <p:cNvSpPr txBox="1">
            <a:spLocks/>
          </p:cNvSpPr>
          <p:nvPr/>
        </p:nvSpPr>
        <p:spPr>
          <a:xfrm>
            <a:off x="977938" y="1609096"/>
            <a:ext cx="4438486" cy="4610818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300"/>
              </a:lnSpc>
              <a:spcBef>
                <a:spcPts val="2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combination of the 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COUNT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function, 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WHERE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clause, 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BETWEEN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and </a:t>
            </a:r>
            <a:r>
              <a:rPr lang="en-US" sz="2200" b="1" dirty="0" err="1">
                <a:solidFill>
                  <a:srgbClr val="0070C0"/>
                </a:solidFill>
                <a:latin typeface="Abadi" panose="020B0604020104020204" pitchFamily="34" charset="0"/>
              </a:rPr>
              <a:t>AND</a:t>
            </a:r>
            <a:r>
              <a:rPr lang="en-US" sz="2200" b="1" dirty="0">
                <a:solidFill>
                  <a:srgbClr val="0070C0"/>
                </a:solidFill>
                <a:latin typeface="Abadi" panose="020B0604020104020204" pitchFamily="34" charset="0"/>
              </a:rPr>
              <a:t>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conditions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were used to get the Landing outcomes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between the 4-Jun-2010 and 20-Mar-2017.</a:t>
            </a:r>
            <a:endParaRPr lang="en-US" sz="1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algn="just">
              <a:lnSpc>
                <a:spcPts val="3300"/>
              </a:lnSpc>
              <a:spcBef>
                <a:spcPts val="20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Additionally, the </a:t>
            </a:r>
            <a:r>
              <a:rPr lang="en-US" sz="2200" b="1" dirty="0">
                <a:solidFill>
                  <a:srgbClr val="0070C0"/>
                </a:solidFill>
                <a:latin typeface="Abadi"/>
              </a:rPr>
              <a:t>GROUP BY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 </a:t>
            </a:r>
            <a:r>
              <a:rPr lang="en-US" sz="2200" b="1" dirty="0">
                <a:solidFill>
                  <a:srgbClr val="0070C0"/>
                </a:solidFill>
                <a:latin typeface="Abadi"/>
              </a:rPr>
              <a:t>ORDER BY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clauses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were used to group de landing outcomes and ordered them in descending order.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algn="just">
              <a:lnSpc>
                <a:spcPts val="3300"/>
              </a:lnSpc>
              <a:spcBef>
                <a:spcPts val="12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9017730-4142-28FD-8EB5-7FC633A4C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944" y="1365103"/>
            <a:ext cx="4070508" cy="473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All launch sites global map markers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0FB0A520-6457-07A5-F51C-C48199AD616C}"/>
              </a:ext>
            </a:extLst>
          </p:cNvPr>
          <p:cNvSpPr txBox="1">
            <a:spLocks/>
          </p:cNvSpPr>
          <p:nvPr/>
        </p:nvSpPr>
        <p:spPr>
          <a:xfrm>
            <a:off x="640080" y="1470887"/>
            <a:ext cx="11551920" cy="115269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SpaceX launch sites are on coasts on the United States of America, specifically </a:t>
            </a:r>
            <a:r>
              <a:rPr lang="en-US" sz="1900" b="1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Florida</a:t>
            </a:r>
            <a:r>
              <a:rPr lang="en-US" sz="19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</a:t>
            </a:r>
            <a:r>
              <a:rPr lang="en-US" sz="19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900" b="1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California</a:t>
            </a:r>
            <a:r>
              <a:rPr lang="en-US" sz="19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F8403FA-0A38-9B47-02AB-A06BD122A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3449" y="1923866"/>
            <a:ext cx="8325102" cy="450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2CA608AF-EEC2-BA00-5BAC-15BE441F953B}"/>
              </a:ext>
            </a:extLst>
          </p:cNvPr>
          <p:cNvSpPr/>
          <p:nvPr/>
        </p:nvSpPr>
        <p:spPr>
          <a:xfrm>
            <a:off x="4358640" y="1513840"/>
            <a:ext cx="7099332" cy="346455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0C13652C-7ECC-E556-CF4D-E2AAB1FC5522}"/>
              </a:ext>
            </a:extLst>
          </p:cNvPr>
          <p:cNvSpPr/>
          <p:nvPr/>
        </p:nvSpPr>
        <p:spPr>
          <a:xfrm>
            <a:off x="583125" y="1513840"/>
            <a:ext cx="3172069" cy="34645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Markers showing launch sites with color labels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2C77619A-1C8D-57C7-8A64-1A61C7DA5196}"/>
              </a:ext>
            </a:extLst>
          </p:cNvPr>
          <p:cNvSpPr txBox="1">
            <a:spLocks/>
          </p:cNvSpPr>
          <p:nvPr/>
        </p:nvSpPr>
        <p:spPr>
          <a:xfrm>
            <a:off x="770011" y="1644426"/>
            <a:ext cx="3058160" cy="54904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California Launch Site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E1E20C6A-ADE4-9E99-F3F6-739EAE5F301D}"/>
              </a:ext>
            </a:extLst>
          </p:cNvPr>
          <p:cNvSpPr txBox="1">
            <a:spLocks/>
          </p:cNvSpPr>
          <p:nvPr/>
        </p:nvSpPr>
        <p:spPr>
          <a:xfrm>
            <a:off x="6445291" y="1637544"/>
            <a:ext cx="4734560" cy="66271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5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Florida Launch Sites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C4DA5E77-52C4-B6D5-52EC-CB32265C57A9}"/>
              </a:ext>
            </a:extLst>
          </p:cNvPr>
          <p:cNvSpPr txBox="1">
            <a:spLocks/>
          </p:cNvSpPr>
          <p:nvPr/>
        </p:nvSpPr>
        <p:spPr>
          <a:xfrm>
            <a:off x="1711750" y="5268648"/>
            <a:ext cx="8983589" cy="66271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accent6">
                    <a:lumMod val="75000"/>
                  </a:schemeClr>
                </a:solidFill>
                <a:latin typeface="Abadi" panose="020B0604020104020204" pitchFamily="34" charset="0"/>
              </a:rPr>
              <a:t>Green Markers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</a:t>
            </a:r>
            <a:r>
              <a:rPr lang="en-US" sz="2200" b="1" dirty="0">
                <a:solidFill>
                  <a:schemeClr val="accent6">
                    <a:lumMod val="75000"/>
                  </a:schemeClr>
                </a:solidFill>
                <a:latin typeface="Abadi" panose="020B0604020104020204" pitchFamily="34" charset="0"/>
              </a:rPr>
              <a:t>successful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and </a:t>
            </a:r>
            <a:r>
              <a:rPr lang="en-US" sz="2200" b="1" dirty="0">
                <a:solidFill>
                  <a:srgbClr val="FF0000"/>
                </a:solidFill>
                <a:latin typeface="Abadi" panose="020B0604020104020204" pitchFamily="34" charset="0"/>
              </a:rPr>
              <a:t>Red Markers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</a:t>
            </a:r>
            <a:r>
              <a:rPr lang="en-US" sz="2200" b="1" dirty="0">
                <a:solidFill>
                  <a:srgbClr val="FF0000"/>
                </a:solidFill>
                <a:latin typeface="Abadi" panose="020B0604020104020204" pitchFamily="34" charset="0"/>
              </a:rPr>
              <a:t>failures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1BF37CC1-B659-A230-3580-DF06B3F70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149" y="2193475"/>
            <a:ext cx="2314022" cy="248757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523B537-9247-E7BF-6FDB-8195A4F118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2727" y="2388246"/>
            <a:ext cx="2212102" cy="2121348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B8C1E028-4B95-0026-02A0-3C925B12CF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6242" y="2185213"/>
            <a:ext cx="2212102" cy="2504099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81825585-5EC2-3A8A-0B0C-80DBE2AC00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7586" y="2423960"/>
            <a:ext cx="1903026" cy="193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94555"/>
            <a:ext cx="10405989" cy="95091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CCAFS SLC-40 launch site as an example, we can understand more about the placement of launch sites.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500" b="1" dirty="0">
                <a:solidFill>
                  <a:srgbClr val="0B49CB"/>
                </a:solidFill>
                <a:latin typeface="Abadi"/>
              </a:rPr>
              <a:t>Proximity of Launch sites to other points of interest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31CF513-7587-1238-C3AA-F0FD41CCB8C6}"/>
              </a:ext>
            </a:extLst>
          </p:cNvPr>
          <p:cNvSpPr txBox="1">
            <a:spLocks/>
          </p:cNvSpPr>
          <p:nvPr/>
        </p:nvSpPr>
        <p:spPr>
          <a:xfrm>
            <a:off x="770011" y="2264186"/>
            <a:ext cx="5173590" cy="405516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Q1: Are launch sites in close proximity to coastline?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070C0"/>
                </a:solidFill>
                <a:latin typeface="Abadi" panose="020B0604020104020204" pitchFamily="34" charset="0"/>
              </a:rPr>
              <a:t>YES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The coastline is only 0.87 km due East.</a:t>
            </a:r>
          </a:p>
          <a:p>
            <a:pPr marL="0" indent="0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Q2: Are launch sites in close proximity to highways?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070C0"/>
                </a:solidFill>
                <a:latin typeface="Abadi" panose="020B0604020104020204" pitchFamily="34" charset="0"/>
              </a:rPr>
              <a:t>YES.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nearest highway is only 0.59 km away.</a:t>
            </a:r>
          </a:p>
          <a:p>
            <a:pPr marL="0" indent="0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Q3: Are launch sites in close proximity to railways?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070C0"/>
                </a:solidFill>
                <a:latin typeface="Abadi" panose="020B0604020104020204" pitchFamily="34" charset="0"/>
              </a:rPr>
              <a:t>YES.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nearest railway is only 1.29 km away.</a:t>
            </a:r>
          </a:p>
          <a:p>
            <a:pPr marL="0" indent="0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Q4: Do launch sites keep certain distance away from cities?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070C0"/>
                </a:solidFill>
                <a:latin typeface="Abadi" panose="020B0604020104020204" pitchFamily="34" charset="0"/>
              </a:rPr>
              <a:t>YES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The nearest city is 51.74 km away.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9B5314D-FD89-0F84-22D8-67E0335B9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811" y="1884314"/>
            <a:ext cx="4633050" cy="175250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CA7889E-A25B-C41E-3222-ECFDB71F61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3705" y="3774343"/>
            <a:ext cx="2800494" cy="185928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532D99D-CCEE-651E-9F86-1E62D41195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5481" y="3622153"/>
            <a:ext cx="2835920" cy="216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Pie chart showing the success percentage achieve by each launch site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E3686F3B-E243-9EF5-CACF-51DDB05120B8}"/>
              </a:ext>
            </a:extLst>
          </p:cNvPr>
          <p:cNvSpPr txBox="1">
            <a:spLocks/>
          </p:cNvSpPr>
          <p:nvPr/>
        </p:nvSpPr>
        <p:spPr>
          <a:xfrm>
            <a:off x="770011" y="5743002"/>
            <a:ext cx="10043160" cy="7695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observe that </a:t>
            </a:r>
            <a:r>
              <a:rPr lang="en-US" sz="2000" b="1" u="sng" dirty="0">
                <a:solidFill>
                  <a:srgbClr val="0070C0"/>
                </a:solidFill>
                <a:latin typeface="Abadi" panose="020B0604020104020204" pitchFamily="34" charset="0"/>
              </a:rPr>
              <a:t>KSC LC-39A </a:t>
            </a:r>
            <a:r>
              <a:rPr lang="en-US" sz="20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had the </a:t>
            </a:r>
            <a:r>
              <a:rPr lang="en-US" sz="2000" b="1" u="sng" dirty="0">
                <a:solidFill>
                  <a:srgbClr val="0070C0"/>
                </a:solidFill>
                <a:latin typeface="Abadi" panose="020B0604020104020204" pitchFamily="34" charset="0"/>
              </a:rPr>
              <a:t>most successful launches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all the sites.</a:t>
            </a:r>
            <a:endParaRPr lang="en-US" sz="20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6F38B87-8A70-61FB-D2B4-CF05B2E23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751" y="1409257"/>
            <a:ext cx="7842149" cy="424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b="1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759402"/>
            <a:ext cx="10530114" cy="42661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spcAft>
                <a:spcPts val="1000"/>
              </a:spcAft>
              <a:buNone/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on its website with a cost of $62 million. This is considerably cheaper than other providers (which usually cost upwards of $165 million). Much of the savings are because SpaceX can land, and then re-use the first stage of the rocket. </a:t>
            </a:r>
          </a:p>
          <a:p>
            <a:pPr marL="0" indent="0">
              <a:lnSpc>
                <a:spcPts val="3000"/>
              </a:lnSpc>
              <a:spcAft>
                <a:spcPts val="1000"/>
              </a:spcAft>
              <a:buNone/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we can make predictions on whether the first stage will land, we can determine the cost of a launch, and use this information to assess whether or not an alternate company should bid against SpaceX for a rocket launch.</a:t>
            </a:r>
          </a:p>
          <a:p>
            <a:pPr marL="0" indent="0">
              <a:lnSpc>
                <a:spcPts val="3000"/>
              </a:lnSpc>
              <a:spcAft>
                <a:spcPts val="1000"/>
              </a:spcAft>
              <a:buNone/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project will ultimately </a:t>
            </a:r>
            <a:r>
              <a:rPr lang="en-US" sz="2100" dirty="0">
                <a:solidFill>
                  <a:srgbClr val="0B49CB"/>
                </a:solidFill>
                <a:latin typeface="Abadi" panose="020B0604020104020204" pitchFamily="34" charset="0"/>
              </a:rPr>
              <a:t>predict if the Space X Falcon 9 first stage will land successfully.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Launch site with highest launch success ratio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A5D07043-32EA-DC42-1402-9500B4584F11}"/>
              </a:ext>
            </a:extLst>
          </p:cNvPr>
          <p:cNvSpPr txBox="1">
            <a:spLocks/>
          </p:cNvSpPr>
          <p:nvPr/>
        </p:nvSpPr>
        <p:spPr>
          <a:xfrm>
            <a:off x="872487" y="5735444"/>
            <a:ext cx="10043160" cy="7695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launch site </a:t>
            </a:r>
            <a:r>
              <a:rPr lang="en-US" sz="2200" b="1" u="sng" dirty="0">
                <a:solidFill>
                  <a:srgbClr val="0070C0"/>
                </a:solidFill>
                <a:latin typeface="Abadi" panose="020B0604020104020204" pitchFamily="34" charset="0"/>
              </a:rPr>
              <a:t>KSC LC-39A </a:t>
            </a: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also had the highest rate of successful launches, with a </a:t>
            </a:r>
            <a:r>
              <a:rPr lang="en-US" sz="2200" b="1" u="sng" dirty="0">
                <a:solidFill>
                  <a:srgbClr val="0070C0"/>
                </a:solidFill>
                <a:latin typeface="Abadi" panose="020B0604020104020204" pitchFamily="34" charset="0"/>
              </a:rPr>
              <a:t>76,9% success rate</a:t>
            </a:r>
            <a:r>
              <a:rPr lang="en-US" sz="2200" b="1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13E0283-82FD-5FBF-8557-90457DB0C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895" y="1288591"/>
            <a:ext cx="8816345" cy="428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640080" y="538650"/>
            <a:ext cx="10817891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800" b="1" dirty="0">
                <a:solidFill>
                  <a:srgbClr val="0B49CB"/>
                </a:solidFill>
                <a:latin typeface="Abadi"/>
              </a:rPr>
              <a:t>Payload vs. Launch Outcome scatter plot for all sites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686F8E58-FB54-92C6-3F65-385A2E145F6E}"/>
              </a:ext>
            </a:extLst>
          </p:cNvPr>
          <p:cNvSpPr txBox="1">
            <a:spLocks/>
          </p:cNvSpPr>
          <p:nvPr/>
        </p:nvSpPr>
        <p:spPr>
          <a:xfrm>
            <a:off x="467361" y="1584960"/>
            <a:ext cx="4978400" cy="45212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Plotting the launch outcome vs. payload for all sites shows a gap around 4000 kg, so it makes sense to split the data into 2 ranges:</a:t>
            </a:r>
          </a:p>
          <a:p>
            <a:pPr marL="800100" lvl="1" indent="-342900">
              <a:lnSpc>
                <a:spcPct val="100000"/>
              </a:lnSpc>
              <a:spcBef>
                <a:spcPts val="600"/>
              </a:spcBef>
              <a:buFont typeface="+mj-lt"/>
              <a:buAutoNum type="arabicParenR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0 - 4000 kg (low payloads)</a:t>
            </a:r>
          </a:p>
          <a:p>
            <a:pPr marL="800100" lvl="1" indent="-342900">
              <a:lnSpc>
                <a:spcPct val="100000"/>
              </a:lnSpc>
              <a:spcBef>
                <a:spcPts val="600"/>
              </a:spcBef>
              <a:buFont typeface="+mj-lt"/>
              <a:buAutoNum type="arabicParenR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4000 - 10000 kg (massive payloads)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these 2 plots, it can be shown that </a:t>
            </a:r>
            <a:r>
              <a:rPr lang="en-US" sz="2000" b="1" dirty="0">
                <a:solidFill>
                  <a:srgbClr val="0070C0"/>
                </a:solidFill>
                <a:latin typeface="Abadi" panose="020B0604020104020204" pitchFamily="34" charset="0"/>
              </a:rPr>
              <a:t>the success for massive payloads is lower than that for low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is also worth noting that some booster types (v1.0 and B5) have not been launched with massive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b="1" u="sng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7D16B35F-52E2-982D-5844-FDD24E3C0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481" y="1317123"/>
            <a:ext cx="5130799" cy="287237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59B7F8B9-8A3D-08A1-C25B-0C98AB3C6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8481" y="4136150"/>
            <a:ext cx="5130799" cy="2572709"/>
          </a:xfrm>
          <a:prstGeom prst="rect">
            <a:avLst/>
          </a:prstGeom>
        </p:spPr>
      </p:pic>
      <p:pic>
        <p:nvPicPr>
          <p:cNvPr id="35" name="Imagen 34">
            <a:extLst>
              <a:ext uri="{FF2B5EF4-FFF2-40B4-BE49-F238E27FC236}">
                <a16:creationId xmlns:a16="http://schemas.microsoft.com/office/drawing/2014/main" id="{3650C8E4-4837-E6B1-E4FE-4069C6F188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8368" y="1548511"/>
            <a:ext cx="1295512" cy="320068"/>
          </a:xfrm>
          <a:prstGeom prst="rect">
            <a:avLst/>
          </a:prstGeom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9AEE61B9-3020-C8B3-B013-6D7C2B8F34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8368" y="4042980"/>
            <a:ext cx="1516511" cy="39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6108" y="2772994"/>
            <a:ext cx="3426426" cy="30994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</a:t>
            </a:r>
            <a:r>
              <a:rPr lang="en-US" sz="2200" b="1" dirty="0">
                <a:solidFill>
                  <a:srgbClr val="0070C0"/>
                </a:solidFill>
                <a:latin typeface="Abadi"/>
              </a:rPr>
              <a:t>Decision Tree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classifier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is the model with the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highest classification accuracy 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with a score of </a:t>
            </a:r>
            <a:r>
              <a:rPr lang="en-US" sz="2200" b="1" dirty="0">
                <a:solidFill>
                  <a:srgbClr val="0070C0"/>
                </a:solidFill>
                <a:latin typeface="Abadi"/>
              </a:rPr>
              <a:t>87,32%</a:t>
            </a:r>
            <a:endParaRPr lang="en-US" sz="2200" b="1" dirty="0">
              <a:solidFill>
                <a:srgbClr val="0070C0"/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b="1" dirty="0">
              <a:solidFill>
                <a:srgbClr val="0B49CB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CC3A3F9-7BE7-91FC-E35B-544A7BC71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520" y="1443430"/>
            <a:ext cx="6433786" cy="469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b="1" dirty="0">
              <a:solidFill>
                <a:srgbClr val="0B49CB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EDE7165-F5C4-B211-E171-FA227C181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40209"/>
            <a:ext cx="5087060" cy="4305901"/>
          </a:xfrm>
          <a:prstGeom prst="rect">
            <a:avLst/>
          </a:prstGeom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2381BF1-747C-12C6-88D5-036522F5E676}"/>
              </a:ext>
            </a:extLst>
          </p:cNvPr>
          <p:cNvSpPr txBox="1">
            <a:spLocks/>
          </p:cNvSpPr>
          <p:nvPr/>
        </p:nvSpPr>
        <p:spPr>
          <a:xfrm>
            <a:off x="1191228" y="2328579"/>
            <a:ext cx="4315492" cy="38614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confusion matrix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(for all models) shows that </a:t>
            </a:r>
            <a:r>
              <a:rPr lang="en-US" sz="2200" b="1" dirty="0">
                <a:solidFill>
                  <a:srgbClr val="0070C0"/>
                </a:solidFill>
                <a:latin typeface="Abadi"/>
              </a:rPr>
              <a:t>the classifier can distinguish between the different classes.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</a:t>
            </a:r>
            <a:r>
              <a:rPr lang="en-US" sz="2200" b="1" dirty="0">
                <a:solidFill>
                  <a:srgbClr val="0070C0"/>
                </a:solidFill>
                <a:latin typeface="Abadi"/>
              </a:rPr>
              <a:t>major problem is the false positives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(unsuccessful landing marked as successful by the classifier)</a:t>
            </a: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Conclusions</a:t>
            </a:r>
            <a:endParaRPr lang="en-US" b="1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2D87BF59-3785-B825-FAC7-E995F320D6A4}"/>
              </a:ext>
            </a:extLst>
          </p:cNvPr>
          <p:cNvSpPr txBox="1">
            <a:spLocks/>
          </p:cNvSpPr>
          <p:nvPr/>
        </p:nvSpPr>
        <p:spPr>
          <a:xfrm>
            <a:off x="734028" y="1522623"/>
            <a:ext cx="10515600" cy="49045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1800" b="1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1800" b="1" u="sng" dirty="0">
                <a:solidFill>
                  <a:srgbClr val="0070C0"/>
                </a:solidFill>
                <a:latin typeface="Abadi"/>
              </a:rPr>
              <a:t>Success Rate and Number of Flights:</a:t>
            </a:r>
            <a:r>
              <a:rPr lang="en-US" sz="1800" dirty="0">
                <a:solidFill>
                  <a:srgbClr val="0070C0"/>
                </a:solidFill>
                <a:latin typeface="Abadi"/>
              </a:rPr>
              <a:t> 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As the number of flights increases, the rate of success at a launch site increases, with most early flights being unsuccessful. </a:t>
            </a:r>
          </a:p>
          <a:p>
            <a:pPr>
              <a:lnSpc>
                <a:spcPct val="100000"/>
              </a:lnSpc>
              <a:spcBef>
                <a:spcPts val="28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1800" b="1" u="sng" dirty="0">
                <a:solidFill>
                  <a:srgbClr val="0070C0"/>
                </a:solidFill>
                <a:latin typeface="Abadi"/>
              </a:rPr>
              <a:t>Orbit Types and Success Rates: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Orbit types ES-L1, GEO, HEO, and SSO, have the highest (100%) success rate. 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100% success rate of GEO, HEO, and ES-L1 orbits can be explained by only having 1 flight into the respective orbits. 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100% success rate in SSO is more impressive, with 5 successful flights.    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orbit types PO, ISS, and LEO, have more success with heavy payloads while VLEO (Very Low Earth Orbit) launches are associated with heavier payloads.</a:t>
            </a:r>
          </a:p>
          <a:p>
            <a:pPr>
              <a:lnSpc>
                <a:spcPct val="100000"/>
              </a:lnSpc>
              <a:spcBef>
                <a:spcPts val="28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1800" b="1" u="sng" dirty="0">
                <a:solidFill>
                  <a:srgbClr val="0070C0"/>
                </a:solidFill>
                <a:latin typeface="Abadi"/>
              </a:rPr>
              <a:t>Launch Site Success: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launch site KSC LC-39A had the most successful launches, with 41.7% of the total successful launches, and also the highest rate of successful launches, with a 76.9% success rate.</a:t>
            </a:r>
          </a:p>
          <a:p>
            <a:pPr>
              <a:lnSpc>
                <a:spcPct val="100000"/>
              </a:lnSpc>
              <a:spcBef>
                <a:spcPts val="28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1800" b="1" u="sng" dirty="0">
                <a:solidFill>
                  <a:srgbClr val="0070C0"/>
                </a:solidFill>
                <a:latin typeface="Abadi"/>
              </a:rPr>
              <a:t>Predictive Analysis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 The Decision Tree classifier is the model with the highest classification accuracy  with a score of 87,32%.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q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q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9C32230B-6E6D-B862-1DA2-A853D3CFDD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353" y="2460624"/>
            <a:ext cx="5364538" cy="260611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8200" y="1386764"/>
            <a:ext cx="10515600" cy="549049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Customs functions followed to retrieve the required information and clean the data: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Appendix 1 – Data Collection SpaceX Rest API</a:t>
            </a:r>
            <a:endParaRPr lang="en-US" b="1" dirty="0">
              <a:solidFill>
                <a:srgbClr val="0B49CB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2A9199B-8FA3-0932-2981-D98C0D869F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0891" y="1911575"/>
            <a:ext cx="6048076" cy="40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7F7C37-E554-81F4-9BF2-42206B529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D4F0F-8D71-2931-5612-4164BE888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8B0D38E-0A84-C458-539B-99BC88D03E65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23932" y="1300737"/>
            <a:ext cx="10734040" cy="549049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Customs functions and custom logic followed to fill up the </a:t>
            </a:r>
            <a:r>
              <a:rPr lang="en-US" sz="21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launch_dict</a:t>
            </a: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values from the launch tables.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A424CA9-F6DD-0D22-CDA5-EE7D016FF9B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Appendix 2 – Data Collection Web Scraping</a:t>
            </a:r>
            <a:endParaRPr lang="en-US" b="1" dirty="0">
              <a:solidFill>
                <a:srgbClr val="0B49CB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531380A-8646-5A3A-39B5-538ABED33B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452" y="1575261"/>
            <a:ext cx="3851308" cy="507904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1712B28-09FE-1456-9E46-6564442069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0505" y="1575261"/>
            <a:ext cx="4520295" cy="499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500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3BD1FB-1BA4-D462-9537-EFBFEEE0D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9909E-481B-2A36-7488-A577BE211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FB16D6F-8CA5-8622-F680-628EF5E62F7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500" b="1" dirty="0">
                <a:solidFill>
                  <a:srgbClr val="0B49CB"/>
                </a:solidFill>
                <a:latin typeface="Abadi"/>
              </a:rPr>
              <a:t>Appendix 3 – Interactive Dashboard with </a:t>
            </a:r>
            <a:r>
              <a:rPr lang="en-US" sz="3500" b="1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sz="3500" b="1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40C95B7-F0FF-4523-2A38-14AB3D5AF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3850" y="1323998"/>
            <a:ext cx="4263103" cy="539496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FC7E98B-18E2-4BFE-158A-434A361E61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6953" y="1323997"/>
            <a:ext cx="3546544" cy="534648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486A1C44-5F1F-EDCA-F9D9-3EE8465E17B6}"/>
              </a:ext>
            </a:extLst>
          </p:cNvPr>
          <p:cNvSpPr txBox="1"/>
          <p:nvPr/>
        </p:nvSpPr>
        <p:spPr>
          <a:xfrm>
            <a:off x="673850" y="3194784"/>
            <a:ext cx="2540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Code used to build the Interactive Dashboard with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28862349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34028" y="1428408"/>
            <a:ext cx="10838212" cy="5211877"/>
          </a:xfrm>
          <a:prstGeom prst="rect">
            <a:avLst/>
          </a:prstGeom>
        </p:spPr>
        <p:txBody>
          <a:bodyPr lIns="91440" tIns="45720" rIns="91440" bIns="45720" numCol="1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10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1. Data collection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SpaceX API and Web Scraping from Wikipedia.</a:t>
            </a:r>
          </a:p>
          <a:p>
            <a:pPr marL="0" indent="0">
              <a:lnSpc>
                <a:spcPct val="120000"/>
              </a:lnSpc>
              <a:spcBef>
                <a:spcPts val="1800"/>
              </a:spcBef>
              <a:buNone/>
            </a:pPr>
            <a:r>
              <a:rPr lang="en-US" sz="10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2. Data Wrangling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One Hot Encoding and Data Cleaning (of null values and irrelevant features) were applied.</a:t>
            </a:r>
          </a:p>
          <a:p>
            <a:pPr marL="0" indent="0">
              <a:lnSpc>
                <a:spcPct val="120000"/>
              </a:lnSpc>
              <a:spcBef>
                <a:spcPts val="1800"/>
              </a:spcBef>
              <a:buNone/>
            </a:pPr>
            <a:r>
              <a:rPr lang="en-US" sz="10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3. Exploratory data analysis 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EDA was applied using SQL queries and Visualization (Pandas and Matplotlib).</a:t>
            </a:r>
            <a:endParaRPr lang="en-US" sz="9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lvl="1" indent="0">
              <a:lnSpc>
                <a:spcPct val="120000"/>
              </a:lnSpc>
              <a:spcBef>
                <a:spcPts val="1800"/>
              </a:spcBef>
              <a:buNone/>
            </a:pPr>
            <a:r>
              <a:rPr lang="en-US" sz="10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4. Interactive Visual Analytics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sz="80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Geospatial analytics using Folium and Interactive Dashboard creating with </a:t>
            </a:r>
            <a:r>
              <a:rPr lang="en-US" sz="80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Plotly</a:t>
            </a:r>
            <a:r>
              <a:rPr lang="en-US" sz="80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Dash.</a:t>
            </a:r>
            <a:endParaRPr lang="en-US" sz="8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lvl="1" indent="0">
              <a:lnSpc>
                <a:spcPct val="120000"/>
              </a:lnSpc>
              <a:spcBef>
                <a:spcPts val="1800"/>
              </a:spcBef>
              <a:buNone/>
            </a:pPr>
            <a:r>
              <a:rPr lang="en-US" sz="10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5. Predictive analysis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sz="80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LR, KNN, SVM, DT models were built and evaluated for the best classifier</a:t>
            </a: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.</a:t>
            </a:r>
          </a:p>
          <a:p>
            <a:pPr marL="457200" lvl="1" indent="0">
              <a:lnSpc>
                <a:spcPct val="120000"/>
              </a:lnSpc>
              <a:spcBef>
                <a:spcPts val="600"/>
              </a:spcBef>
              <a:buNone/>
            </a:pPr>
            <a:endParaRPr lang="en-US" sz="72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b="1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68411" y="1523207"/>
            <a:ext cx="4817989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s-ES" sz="2200" b="1" dirty="0"/>
              <a:t>SpaceX REST API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was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to retrieve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structured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including information about the rocket used, payload delivered,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launchpads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specifications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and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s-ES" sz="2400" b="1" dirty="0"/>
              <a:t>Web </a:t>
            </a:r>
            <a:r>
              <a:rPr lang="es-ES" sz="2400" b="1" dirty="0" err="1"/>
              <a:t>Scraping</a:t>
            </a:r>
            <a:r>
              <a:rPr lang="es-ES" sz="2400" b="1" dirty="0"/>
              <a:t> Wikipedia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was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also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Falcon 9 &amp; Falcon Heavy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records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was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applied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E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parse</a:t>
            </a:r>
            <a:r>
              <a:rPr lang="es-E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HTML tables).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b="1" dirty="0">
              <a:solidFill>
                <a:srgbClr val="0B49CB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44B1287-A699-BBDE-0174-CA41BDCAF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307" y="1701633"/>
            <a:ext cx="5665665" cy="371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45578"/>
            <a:ext cx="10464873" cy="4225925"/>
          </a:xfrm>
          <a:prstGeom prst="rect">
            <a:avLst/>
          </a:prstGeom>
        </p:spPr>
        <p:txBody>
          <a:bodyPr vert="horz" lIns="91440" tIns="45720" rIns="91440" bIns="45720" numCol="2" rtlCol="0" anchor="t">
            <a:normAutofit/>
          </a:bodyPr>
          <a:lstStyle/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Getting Response from API: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indent="-457200"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 and decode the response content as a .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file:</a:t>
            </a:r>
          </a:p>
          <a:p>
            <a:pPr marL="457200" indent="-457200"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Apply custom functions to clean data: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Assign list to dictionary and then to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df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: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df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only include `Falcon 9` launches: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Data Collection - </a:t>
            </a:r>
            <a:r>
              <a:rPr lang="en-US" sz="3800" b="1" dirty="0">
                <a:solidFill>
                  <a:srgbClr val="0B49CB"/>
                </a:solidFill>
                <a:latin typeface="Abadi"/>
              </a:rPr>
              <a:t>SpaceX REST API calls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8D26818-4CBE-572F-3BD1-D9F894B54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178" y="1872298"/>
            <a:ext cx="3620637" cy="667702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BDDE13-A1A2-3F94-4735-083E1163000D}"/>
              </a:ext>
            </a:extLst>
          </p:cNvPr>
          <p:cNvSpPr txBox="1"/>
          <p:nvPr/>
        </p:nvSpPr>
        <p:spPr>
          <a:xfrm>
            <a:off x="345441" y="5757662"/>
            <a:ext cx="1046487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GitHub URL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the completed SpaceX API calls</a:t>
            </a:r>
            <a:r>
              <a:rPr lang="en-US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en-US" sz="1600">
                <a:solidFill>
                  <a:srgbClr val="1C7DDB"/>
                </a:solidFill>
                <a:latin typeface="Abadi" panose="020B0604020104020204" pitchFamily="34" charset="0"/>
              </a:rPr>
              <a:t>https</a:t>
            </a:r>
            <a:r>
              <a:rPr lang="en-US" sz="1600" dirty="0">
                <a:solidFill>
                  <a:srgbClr val="1C7DDB"/>
                </a:solidFill>
                <a:latin typeface="Abadi" panose="020B0604020104020204" pitchFamily="34" charset="0"/>
              </a:rPr>
              <a:t>://github.com/Cintig/AppliedDataScienceCapstoneCourse/blob/2e7e025abf759b131010fce85b949ebc85f46af4/Lab%201%20-%20Collecting%20the%20data%20-%20Completed%20exercise.ipynb</a:t>
            </a:r>
            <a:endParaRPr lang="en-US" sz="1600" dirty="0"/>
          </a:p>
          <a:p>
            <a:endParaRPr lang="es-ES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10CA8C4B-C773-1ACC-5A96-AEC01063C8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9178" y="3310229"/>
            <a:ext cx="2356822" cy="751982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336ED2C-F78C-8FFF-DAB4-231E3CEDA8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9178" y="4501350"/>
            <a:ext cx="1828502" cy="833242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2A587B72-DB00-D326-60DB-3C6C7515C5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8291" y="2101124"/>
            <a:ext cx="3721230" cy="1984656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8E275DB4-DEF6-2B9C-8664-7931B6DADD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6467" y="4798245"/>
            <a:ext cx="5368417" cy="32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rgbClr val="0B49CB"/>
                </a:solidFill>
                <a:latin typeface="Abadi"/>
              </a:rPr>
              <a:t>Data Collection – </a:t>
            </a:r>
            <a:r>
              <a:rPr lang="en-US" sz="3800" b="1" dirty="0">
                <a:solidFill>
                  <a:srgbClr val="0B49CB"/>
                </a:solidFill>
                <a:latin typeface="Abadi"/>
              </a:rPr>
              <a:t>Web Scraping from Wikipedia</a:t>
            </a:r>
            <a:endParaRPr lang="en-US" sz="3800" b="1" dirty="0">
              <a:solidFill>
                <a:srgbClr val="0B49CB"/>
              </a:solidFill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9A3DB0D-B260-A945-BF36-E5CBDFE9ACC4}"/>
              </a:ext>
            </a:extLst>
          </p:cNvPr>
          <p:cNvSpPr txBox="1">
            <a:spLocks/>
          </p:cNvSpPr>
          <p:nvPr/>
        </p:nvSpPr>
        <p:spPr>
          <a:xfrm>
            <a:off x="770011" y="1445578"/>
            <a:ext cx="10464873" cy="4225925"/>
          </a:xfrm>
          <a:prstGeom prst="rect">
            <a:avLst/>
          </a:prstGeom>
        </p:spPr>
        <p:txBody>
          <a:bodyPr vert="horz" lIns="91440" tIns="45720" rIns="91440" bIns="45720" numCol="2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Getting Response from HTML and Create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object: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indent="-457200"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 column/variable names:</a:t>
            </a:r>
          </a:p>
          <a:p>
            <a:pPr marL="457200" indent="-457200"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indent="-457200"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Creation of dictionary by parsing the launch HTML tables: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Converting the dictionary to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  <a:endParaRPr lang="en-US" sz="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2ECF227-C4C2-1FD8-9E4F-C752ACE13963}"/>
              </a:ext>
            </a:extLst>
          </p:cNvPr>
          <p:cNvSpPr txBox="1"/>
          <p:nvPr/>
        </p:nvSpPr>
        <p:spPr>
          <a:xfrm>
            <a:off x="325121" y="5680025"/>
            <a:ext cx="104648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the completed Web Scraping calls: </a:t>
            </a:r>
            <a:r>
              <a:rPr lang="en-US" sz="1600" dirty="0">
                <a:solidFill>
                  <a:srgbClr val="1C7DDB"/>
                </a:solidFill>
                <a:latin typeface="Abadi" panose="020B0604020104020204" pitchFamily="34" charset="0"/>
              </a:rPr>
              <a:t>https://github.com/Cintig/AppliedDataScienceCapstoneCourse/blob/2e7e025abf759b131010fce85b949ebc85f46af4/Lab%201.2%20-%20Web%20Scraping.ipynb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BDCC4C1-F69C-2435-B530-052E74427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130" y="2160258"/>
            <a:ext cx="3954413" cy="440702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12204E9B-0FEA-8A04-5424-34B491A85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5129" y="3429000"/>
            <a:ext cx="3051318" cy="143764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52BD0BB6-5241-B3ED-BBC1-F1E49FBC5A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8190" y="2158314"/>
            <a:ext cx="3050770" cy="2111356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F9DBA5CC-841C-3897-D5C6-EDAB93756C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57789" y="4624854"/>
            <a:ext cx="5364200" cy="330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155be751-a274-42e8-93fb-f39d3b9bccc8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f80a141d-92ca-4d3d-9308-f7e7b1d44ce8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887</TotalTime>
  <Words>2999</Words>
  <Application>Microsoft Office PowerPoint</Application>
  <PresentationFormat>Panorámica</PresentationFormat>
  <Paragraphs>359</Paragraphs>
  <Slides>49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49</vt:i4>
      </vt:variant>
    </vt:vector>
  </HeadingPairs>
  <TitlesOfParts>
    <vt:vector size="56" baseType="lpstr">
      <vt:lpstr>Abadi</vt:lpstr>
      <vt:lpstr>Arial</vt:lpstr>
      <vt:lpstr>Calibri</vt:lpstr>
      <vt:lpstr>Courier New</vt:lpstr>
      <vt:lpstr>IBM Plex Mono SemiBold</vt:lpstr>
      <vt:lpstr>Wingdings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Cintia Montes Granados</cp:lastModifiedBy>
  <cp:revision>265</cp:revision>
  <cp:lastPrinted>2025-07-01T13:40:32Z</cp:lastPrinted>
  <dcterms:created xsi:type="dcterms:W3CDTF">2021-04-29T18:58:34Z</dcterms:created>
  <dcterms:modified xsi:type="dcterms:W3CDTF">2025-07-01T13:46:15Z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